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1"/>
  </p:handoutMasterIdLst>
  <p:sldIdLst>
    <p:sldId id="256" r:id="rId2"/>
    <p:sldId id="270" r:id="rId3"/>
    <p:sldId id="296" r:id="rId4"/>
    <p:sldId id="257" r:id="rId5"/>
    <p:sldId id="258" r:id="rId6"/>
    <p:sldId id="266" r:id="rId7"/>
    <p:sldId id="267" r:id="rId8"/>
    <p:sldId id="269" r:id="rId9"/>
    <p:sldId id="272" r:id="rId10"/>
  </p:sldIdLst>
  <p:sldSz cx="9144000" cy="6858000" type="screen4x3"/>
  <p:notesSz cx="6950075" cy="9236075"/>
  <p:embeddedFontLst>
    <p:embeddedFont>
      <p:font typeface="Comic Sans MS" pitchFamily="66" charset="0"/>
      <p:regular r:id="rId12"/>
      <p:bold r:id="rId13"/>
    </p:embeddedFont>
    <p:embeddedFont>
      <p:font typeface="Gill Sans Ultra Bold" pitchFamily="34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Wingdings 3" pitchFamily="18" charset="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50" d="100"/>
          <a:sy n="50" d="100"/>
        </p:scale>
        <p:origin x="-174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49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23 May 2014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5/27/2014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behaviours:</a:t>
            </a:r>
            <a:br>
              <a:rPr lang="en-GB" dirty="0" smtClean="0"/>
            </a:br>
            <a:r>
              <a:rPr lang="en-GB" dirty="0" smtClean="0"/>
              <a:t>DESTROYING ACTORS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following flow chart is the algorithm for </a:t>
            </a:r>
            <a:r>
              <a:rPr lang="en-GB" dirty="0" smtClean="0"/>
              <a:t>what happens when </a:t>
            </a:r>
            <a:r>
              <a:rPr lang="en-GB" dirty="0" err="1" smtClean="0"/>
              <a:t>pacman</a:t>
            </a:r>
            <a:r>
              <a:rPr lang="en-GB" dirty="0" smtClean="0"/>
              <a:t> collides with a ghost. Create a flowchart for what happens when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err="1" smtClean="0"/>
              <a:t>pacman</a:t>
            </a:r>
            <a:r>
              <a:rPr lang="en-GB" dirty="0" smtClean="0"/>
              <a:t> collides</a:t>
            </a:r>
          </a:p>
          <a:p>
            <a:pPr marL="0" indent="0">
              <a:buNone/>
            </a:pPr>
            <a:r>
              <a:rPr lang="en-GB" dirty="0" smtClean="0"/>
              <a:t> with food.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use collision behaviours in </a:t>
            </a:r>
            <a:r>
              <a:rPr lang="en-GB" dirty="0" err="1"/>
              <a:t>Stencyl</a:t>
            </a:r>
            <a:r>
              <a:rPr lang="en-GB" dirty="0"/>
              <a:t> to create a score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43802" y="4786322"/>
            <a:ext cx="1500198" cy="1156039"/>
            <a:chOff x="1785938" y="2843218"/>
            <a:chExt cx="2428872" cy="1871666"/>
          </a:xfrm>
        </p:grpSpPr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9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1" name="Group 15"/>
          <p:cNvGrpSpPr/>
          <p:nvPr/>
        </p:nvGrpSpPr>
        <p:grpSpPr>
          <a:xfrm>
            <a:off x="5022288" y="3286124"/>
            <a:ext cx="2286016" cy="2428892"/>
            <a:chOff x="1857356" y="3214686"/>
            <a:chExt cx="2286016" cy="2428892"/>
          </a:xfrm>
        </p:grpSpPr>
        <p:sp>
          <p:nvSpPr>
            <p:cNvPr id="142" name="Flowchart: Process 141"/>
            <p:cNvSpPr/>
            <p:nvPr/>
          </p:nvSpPr>
          <p:spPr>
            <a:xfrm>
              <a:off x="2116826" y="4857760"/>
              <a:ext cx="1785950" cy="78581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Comic Sans MS" pitchFamily="66" charset="0"/>
                </a:rPr>
                <a:t>Destroy </a:t>
              </a:r>
              <a:r>
                <a:rPr lang="en-GB" dirty="0" err="1" smtClean="0">
                  <a:solidFill>
                    <a:sysClr val="windowText" lastClr="000000"/>
                  </a:solidFill>
                  <a:latin typeface="Comic Sans MS" pitchFamily="66" charset="0"/>
                </a:rPr>
                <a:t>pacman</a:t>
              </a:r>
              <a:r>
                <a:rPr lang="en-GB" dirty="0" smtClean="0">
                  <a:solidFill>
                    <a:sysClr val="windowText" lastClr="000000"/>
                  </a:solidFill>
                  <a:latin typeface="Comic Sans MS" pitchFamily="66" charset="0"/>
                </a:rPr>
                <a:t>.</a:t>
              </a:r>
              <a:endParaRPr lang="en-GB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43" name="Flowchart: Decision 142"/>
            <p:cNvSpPr/>
            <p:nvPr/>
          </p:nvSpPr>
          <p:spPr>
            <a:xfrm>
              <a:off x="1857356" y="3214686"/>
              <a:ext cx="2286016" cy="1357322"/>
            </a:xfrm>
            <a:prstGeom prst="flowChartDecisio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Is 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Ghost 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touching </a:t>
              </a:r>
              <a:r>
                <a:rPr lang="en-GB" dirty="0" err="1" smtClean="0">
                  <a:solidFill>
                    <a:schemeClr val="tx1"/>
                  </a:solidFill>
                  <a:latin typeface="Comic Sans MS" pitchFamily="66" charset="0"/>
                </a:rPr>
                <a:t>pacman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  <a:sym typeface="Wingdings 3"/>
                </a:rPr>
                <a:t>?</a:t>
              </a:r>
              <a:endParaRPr lang="en-GB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144" name="Straight Arrow Connector 143"/>
            <p:cNvCxnSpPr>
              <a:stCxn id="143" idx="2"/>
              <a:endCxn id="142" idx="0"/>
            </p:cNvCxnSpPr>
            <p:nvPr/>
          </p:nvCxnSpPr>
          <p:spPr>
            <a:xfrm rot="16200000" flipH="1">
              <a:off x="2862206" y="4710165"/>
              <a:ext cx="285752" cy="9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hape 11"/>
            <p:cNvCxnSpPr>
              <a:stCxn id="143" idx="1"/>
              <a:endCxn id="143" idx="0"/>
            </p:cNvCxnSpPr>
            <p:nvPr/>
          </p:nvCxnSpPr>
          <p:spPr>
            <a:xfrm rot="10800000" flipH="1">
              <a:off x="1857356" y="3214687"/>
              <a:ext cx="1143008" cy="678661"/>
            </a:xfrm>
            <a:prstGeom prst="bentConnector4">
              <a:avLst>
                <a:gd name="adj1" fmla="val -44691"/>
                <a:gd name="adj2" fmla="val 13368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Rectangle 145"/>
          <p:cNvSpPr/>
          <p:nvPr/>
        </p:nvSpPr>
        <p:spPr>
          <a:xfrm>
            <a:off x="6236734" y="4590644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665098" y="3643314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-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</a:t>
            </a:r>
            <a:r>
              <a:rPr lang="en-GB" dirty="0"/>
              <a:t>how to create actors and scenes in </a:t>
            </a:r>
            <a:r>
              <a:rPr lang="en-GB" dirty="0" smtClean="0"/>
              <a:t>Fireworks and import them into </a:t>
            </a:r>
            <a:r>
              <a:rPr lang="en-GB" dirty="0" err="1" smtClean="0"/>
              <a:t>Stencyl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43802" y="4786322"/>
            <a:ext cx="1500198" cy="1156039"/>
            <a:chOff x="1785938" y="2843218"/>
            <a:chExt cx="2428872" cy="1871666"/>
          </a:xfrm>
        </p:grpSpPr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9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8" name="Group 15"/>
          <p:cNvGrpSpPr/>
          <p:nvPr/>
        </p:nvGrpSpPr>
        <p:grpSpPr>
          <a:xfrm>
            <a:off x="3442465" y="1772816"/>
            <a:ext cx="2286016" cy="2428892"/>
            <a:chOff x="1857356" y="3214686"/>
            <a:chExt cx="2286016" cy="2428892"/>
          </a:xfrm>
        </p:grpSpPr>
        <p:sp>
          <p:nvSpPr>
            <p:cNvPr id="149" name="Flowchart: Process 148"/>
            <p:cNvSpPr/>
            <p:nvPr/>
          </p:nvSpPr>
          <p:spPr>
            <a:xfrm>
              <a:off x="2116826" y="4857760"/>
              <a:ext cx="1785950" cy="78581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Comic Sans MS" pitchFamily="66" charset="0"/>
                </a:rPr>
                <a:t>Destroy food item.</a:t>
              </a:r>
              <a:endParaRPr lang="en-GB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50" name="Flowchart: Decision 149"/>
            <p:cNvSpPr/>
            <p:nvPr/>
          </p:nvSpPr>
          <p:spPr>
            <a:xfrm>
              <a:off x="1857356" y="3214686"/>
              <a:ext cx="2286016" cy="1357322"/>
            </a:xfrm>
            <a:prstGeom prst="flowChartDecisio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Is </a:t>
              </a:r>
              <a:r>
                <a:rPr lang="en-GB" dirty="0" err="1" smtClean="0">
                  <a:solidFill>
                    <a:schemeClr val="tx1"/>
                  </a:solidFill>
                  <a:latin typeface="Comic Sans MS" pitchFamily="66" charset="0"/>
                </a:rPr>
                <a:t>pacman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touching 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food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  <a:sym typeface="Wingdings 3"/>
                </a:rPr>
                <a:t>?</a:t>
              </a:r>
              <a:endParaRPr lang="en-GB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151" name="Straight Arrow Connector 150"/>
            <p:cNvCxnSpPr>
              <a:stCxn id="150" idx="2"/>
              <a:endCxn id="149" idx="0"/>
            </p:cNvCxnSpPr>
            <p:nvPr/>
          </p:nvCxnSpPr>
          <p:spPr>
            <a:xfrm rot="16200000" flipH="1">
              <a:off x="2862206" y="4710165"/>
              <a:ext cx="285752" cy="9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hape 11"/>
            <p:cNvCxnSpPr>
              <a:stCxn id="150" idx="1"/>
              <a:endCxn id="150" idx="0"/>
            </p:cNvCxnSpPr>
            <p:nvPr/>
          </p:nvCxnSpPr>
          <p:spPr>
            <a:xfrm rot="10800000" flipH="1">
              <a:off x="1857356" y="3214687"/>
              <a:ext cx="1143008" cy="678661"/>
            </a:xfrm>
            <a:prstGeom prst="bentConnector4">
              <a:avLst>
                <a:gd name="adj1" fmla="val -44691"/>
                <a:gd name="adj2" fmla="val 13368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Rectangle 152"/>
          <p:cNvSpPr/>
          <p:nvPr/>
        </p:nvSpPr>
        <p:spPr>
          <a:xfrm>
            <a:off x="4656911" y="3077336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085275" y="2130006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55" name="Flowchart: Process 154"/>
          <p:cNvSpPr/>
          <p:nvPr/>
        </p:nvSpPr>
        <p:spPr>
          <a:xfrm>
            <a:off x="3692497" y="4578523"/>
            <a:ext cx="1785950" cy="78581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  <a:latin typeface="Comic Sans MS" pitchFamily="66" charset="0"/>
              </a:rPr>
              <a:t>Add to score.</a:t>
            </a:r>
            <a:endParaRPr lang="en-GB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rot="16200000" flipH="1">
            <a:off x="4433843" y="4431254"/>
            <a:ext cx="285752" cy="9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55" idx="3"/>
            <a:endCxn id="150" idx="3"/>
          </p:cNvCxnSpPr>
          <p:nvPr/>
        </p:nvCxnSpPr>
        <p:spPr>
          <a:xfrm flipV="1">
            <a:off x="5478447" y="2451477"/>
            <a:ext cx="250034" cy="2519955"/>
          </a:xfrm>
          <a:prstGeom prst="bentConnector3">
            <a:avLst>
              <a:gd name="adj1" fmla="val 19142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4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“Learn how to </a:t>
            </a:r>
            <a:r>
              <a:rPr lang="en-GB" dirty="0" smtClean="0"/>
              <a:t>use collision </a:t>
            </a:r>
            <a:r>
              <a:rPr lang="en-GB" dirty="0" smtClean="0"/>
              <a:t>behaviours in </a:t>
            </a:r>
            <a:r>
              <a:rPr lang="en-GB" dirty="0" err="1" smtClean="0"/>
              <a:t>Stencyl</a:t>
            </a:r>
            <a:r>
              <a:rPr lang="en-GB" dirty="0" smtClean="0"/>
              <a:t> to </a:t>
            </a:r>
            <a:r>
              <a:rPr lang="en-GB" dirty="0" smtClean="0"/>
              <a:t>create a score</a:t>
            </a:r>
            <a:r>
              <a:rPr lang="en-GB" dirty="0" smtClean="0"/>
              <a:t>”.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Write this Learning Objective into your book</a:t>
            </a:r>
            <a:r>
              <a:rPr lang="en-GB" b="1" dirty="0" smtClean="0"/>
              <a:t>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27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collisions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Using the booklet </a:t>
            </a:r>
            <a:r>
              <a:rPr lang="en-GB" dirty="0" smtClean="0"/>
              <a:t>your </a:t>
            </a:r>
            <a:r>
              <a:rPr lang="en-GB" dirty="0" smtClean="0"/>
              <a:t>teacher gives you create the </a:t>
            </a:r>
            <a:r>
              <a:rPr lang="en-GB" dirty="0" smtClean="0"/>
              <a:t>collision behaviours </a:t>
            </a:r>
            <a:r>
              <a:rPr lang="en-GB" dirty="0" smtClean="0"/>
              <a:t>to </a:t>
            </a:r>
            <a:r>
              <a:rPr lang="en-GB" dirty="0" smtClean="0"/>
              <a:t>complete your game and add a scoring system.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use collision behaviours in </a:t>
            </a:r>
            <a:r>
              <a:rPr lang="en-GB" dirty="0" err="1"/>
              <a:t>Stencyl</a:t>
            </a:r>
            <a:r>
              <a:rPr lang="en-GB" dirty="0"/>
              <a:t> to create a score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Download the </a:t>
            </a:r>
            <a:r>
              <a:rPr lang="en-GB" b="1" dirty="0"/>
              <a:t>assets </a:t>
            </a:r>
            <a:r>
              <a:rPr lang="en-GB" dirty="0"/>
              <a:t>for </a:t>
            </a:r>
            <a:r>
              <a:rPr lang="en-GB" dirty="0" err="1" smtClean="0"/>
              <a:t>crashcourse</a:t>
            </a:r>
            <a:r>
              <a:rPr lang="en-GB" dirty="0" smtClean="0"/>
              <a:t> 2 </a:t>
            </a:r>
            <a:r>
              <a:rPr lang="en-GB" dirty="0"/>
              <a:t>from our </a:t>
            </a:r>
            <a:r>
              <a:rPr lang="en-GB" dirty="0" err="1"/>
              <a:t>weebly</a:t>
            </a:r>
            <a:r>
              <a:rPr lang="en-GB" dirty="0"/>
              <a:t> site</a:t>
            </a:r>
          </a:p>
          <a:p>
            <a:endParaRPr lang="en-GB" dirty="0" smtClean="0"/>
          </a:p>
          <a:p>
            <a:r>
              <a:rPr lang="en-GB" dirty="0" err="1" smtClean="0"/>
              <a:t>Crashcourse</a:t>
            </a:r>
            <a:r>
              <a:rPr lang="en-GB" dirty="0" smtClean="0"/>
              <a:t> 2 will encourage you to create some of your own behaviours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use collision behaviours in </a:t>
            </a:r>
            <a:r>
              <a:rPr lang="en-GB" dirty="0" err="1"/>
              <a:t>Stencyl</a:t>
            </a:r>
            <a:r>
              <a:rPr lang="en-GB" dirty="0"/>
              <a:t> to create a score</a:t>
            </a:r>
            <a:endParaRPr lang="en-GB" dirty="0"/>
          </a:p>
        </p:txBody>
      </p:sp>
      <p:grpSp>
        <p:nvGrpSpPr>
          <p:cNvPr id="4" name="Group 7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“Learn how to use collision behaviours in </a:t>
            </a:r>
            <a:r>
              <a:rPr lang="en-GB" dirty="0" err="1"/>
              <a:t>Stencyl</a:t>
            </a:r>
            <a:r>
              <a:rPr lang="en-GB" dirty="0"/>
              <a:t> to create a score”.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27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</a:t>
            </a:r>
            <a:r>
              <a:rPr lang="en-GB" smtClean="0"/>
              <a:t>you remember?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smtClean="0"/>
              <a:t>a collision</a:t>
            </a:r>
            <a:r>
              <a:rPr lang="en-GB" dirty="0" smtClean="0"/>
              <a:t>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Why did you need to create a Game Attribute for your score?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file type was your game exported as? Why is this a good file type? Why not?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use collision behaviours in </a:t>
            </a:r>
            <a:r>
              <a:rPr lang="en-GB" dirty="0" err="1"/>
              <a:t>Stencyl</a:t>
            </a:r>
            <a:r>
              <a:rPr lang="en-GB" dirty="0"/>
              <a:t> to create a score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57298"/>
            <a:ext cx="6851104" cy="4572032"/>
          </a:xfrm>
        </p:spPr>
        <p:txBody>
          <a:bodyPr>
            <a:normAutofit fontScale="47500" lnSpcReduction="20000"/>
          </a:bodyPr>
          <a:lstStyle/>
          <a:p>
            <a:endParaRPr lang="en-GB" dirty="0" smtClean="0"/>
          </a:p>
          <a:p>
            <a:r>
              <a:rPr lang="en-GB" sz="3400" dirty="0"/>
              <a:t>create programs that implement algorithms to achieve given goals.</a:t>
            </a:r>
            <a:r>
              <a:rPr lang="en-GB" sz="3400" dirty="0" smtClean="0"/>
              <a:t>. </a:t>
            </a:r>
          </a:p>
          <a:p>
            <a:r>
              <a:rPr lang="en-GB" sz="3400" dirty="0" smtClean="0"/>
              <a:t>declare and assign variables.</a:t>
            </a:r>
          </a:p>
          <a:p>
            <a:r>
              <a:rPr lang="en-GB" sz="3400" dirty="0" smtClean="0"/>
              <a:t>use post-tested loops e.g. 'until', and a sequence of selection statements in programs, including an if, then and else statement</a:t>
            </a:r>
          </a:p>
          <a:p>
            <a:endParaRPr lang="en-GB" sz="3400" dirty="0"/>
          </a:p>
          <a:p>
            <a:r>
              <a:rPr lang="en-GB" sz="3400" dirty="0"/>
              <a:t>know the difference between, and appropriately I can use if and if, then and else </a:t>
            </a:r>
            <a:r>
              <a:rPr lang="en-GB" sz="3400" dirty="0" smtClean="0"/>
              <a:t>statements</a:t>
            </a:r>
          </a:p>
          <a:p>
            <a:r>
              <a:rPr lang="en-GB" sz="3400" dirty="0"/>
              <a:t>use a variable and relational operators within a loop to govern </a:t>
            </a:r>
            <a:r>
              <a:rPr lang="en-GB" sz="3400" dirty="0" smtClean="0"/>
              <a:t>termination</a:t>
            </a:r>
          </a:p>
          <a:p>
            <a:r>
              <a:rPr lang="en-GB" sz="3400" dirty="0"/>
              <a:t>design, write and debug modular programs using procedures</a:t>
            </a:r>
            <a:r>
              <a:rPr lang="en-GB" sz="3400" dirty="0" smtClean="0"/>
              <a:t>.</a:t>
            </a:r>
          </a:p>
          <a:p>
            <a:r>
              <a:rPr lang="en-GB" sz="3400" dirty="0"/>
              <a:t>know that a procedure can be used to hide the detail with </a:t>
            </a:r>
            <a:r>
              <a:rPr lang="en-GB" sz="3400" dirty="0" smtClean="0"/>
              <a:t>sub-solution</a:t>
            </a:r>
          </a:p>
          <a:p>
            <a:endParaRPr lang="en-GB" sz="3400" dirty="0"/>
          </a:p>
          <a:p>
            <a:r>
              <a:rPr lang="en-GB" sz="3400" dirty="0"/>
              <a:t>know that programming bridges the gap between algorithmic solutions and </a:t>
            </a:r>
            <a:r>
              <a:rPr lang="en-GB" sz="3400" dirty="0" smtClean="0"/>
              <a:t>computers</a:t>
            </a:r>
          </a:p>
          <a:p>
            <a:r>
              <a:rPr lang="en-GB" sz="3400" dirty="0"/>
              <a:t>can use a range of operators and expressions e.g. Boolean, and applies them in the context of program </a:t>
            </a:r>
            <a:r>
              <a:rPr lang="en-GB" sz="3400" dirty="0" smtClean="0"/>
              <a:t>control</a:t>
            </a:r>
          </a:p>
          <a:p>
            <a:r>
              <a:rPr lang="en-GB" sz="3400" dirty="0"/>
              <a:t>can select the appropriate data types</a:t>
            </a:r>
            <a:r>
              <a:rPr lang="en-GB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27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7311" y="155240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L3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4610" y="299695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L4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5085" y="4581128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L5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5482</TotalTime>
  <Words>398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Comic Sans MS</vt:lpstr>
      <vt:lpstr>Gill Sans Ultra Bold</vt:lpstr>
      <vt:lpstr>Calibri</vt:lpstr>
      <vt:lpstr>Wingdings 3</vt:lpstr>
      <vt:lpstr>Courier New</vt:lpstr>
      <vt:lpstr>Office Theme</vt:lpstr>
      <vt:lpstr>Creating behaviours: DESTROYING ACTORS</vt:lpstr>
      <vt:lpstr>Do it Now</vt:lpstr>
      <vt:lpstr>Do it Now - solution</vt:lpstr>
      <vt:lpstr>Learning Objective</vt:lpstr>
      <vt:lpstr>Using collisions</vt:lpstr>
      <vt:lpstr>Extension Task</vt:lpstr>
      <vt:lpstr>Learning Objective</vt:lpstr>
      <vt:lpstr>What can you remember?</vt:lpstr>
      <vt:lpstr>Learning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179</cp:revision>
  <dcterms:created xsi:type="dcterms:W3CDTF">2008-01-28T15:32:11Z</dcterms:created>
  <dcterms:modified xsi:type="dcterms:W3CDTF">2014-05-27T19:07:43Z</dcterms:modified>
</cp:coreProperties>
</file>