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98" r:id="rId3"/>
    <p:sldId id="267" r:id="rId4"/>
    <p:sldId id="294" r:id="rId5"/>
    <p:sldId id="295" r:id="rId6"/>
    <p:sldId id="257" r:id="rId7"/>
    <p:sldId id="300" r:id="rId8"/>
    <p:sldId id="301" r:id="rId9"/>
    <p:sldId id="302" r:id="rId10"/>
    <p:sldId id="303" r:id="rId11"/>
    <p:sldId id="304" r:id="rId12"/>
    <p:sldId id="305" r:id="rId13"/>
    <p:sldId id="306" r:id="rId14"/>
    <p:sldId id="307" r:id="rId15"/>
    <p:sldId id="308" r:id="rId16"/>
    <p:sldId id="309"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58D"/>
    <a:srgbClr val="D8E5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29" autoAdjust="0"/>
    <p:restoredTop sz="82676" autoAdjust="0"/>
  </p:normalViewPr>
  <p:slideViewPr>
    <p:cSldViewPr snapToGrid="0" snapToObjects="1">
      <p:cViewPr>
        <p:scale>
          <a:sx n="50" d="100"/>
          <a:sy n="50" d="100"/>
        </p:scale>
        <p:origin x="-228" y="-3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D3734-FA2A-4300-A87B-605B9729B104}" type="datetimeFigureOut">
              <a:rPr lang="en-GB" smtClean="0"/>
              <a:t>23/03/2014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165501-7786-43D8-9657-F23498A3394B}" type="slidenum">
              <a:rPr lang="en-GB" smtClean="0"/>
              <a:t>‹#›</a:t>
            </a:fld>
            <a:endParaRPr lang="en-GB"/>
          </a:p>
        </p:txBody>
      </p:sp>
    </p:spTree>
    <p:extLst>
      <p:ext uri="{BB962C8B-B14F-4D97-AF65-F5344CB8AC3E}">
        <p14:creationId xmlns:p14="http://schemas.microsoft.com/office/powerpoint/2010/main" val="86081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165501-7786-43D8-9657-F23498A3394B}" type="slidenum">
              <a:rPr lang="en-GB" smtClean="0"/>
              <a:t>1</a:t>
            </a:fld>
            <a:endParaRPr lang="en-GB"/>
          </a:p>
        </p:txBody>
      </p:sp>
    </p:spTree>
    <p:extLst>
      <p:ext uri="{BB962C8B-B14F-4D97-AF65-F5344CB8AC3E}">
        <p14:creationId xmlns:p14="http://schemas.microsoft.com/office/powerpoint/2010/main" val="3774735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13</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14</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When you click on </a:t>
            </a:r>
            <a:r>
              <a:rPr lang="en-GB" sz="1200" b="1" dirty="0" smtClean="0"/>
              <a:t>Finish</a:t>
            </a:r>
            <a:r>
              <a:rPr lang="en-GB" sz="1200" dirty="0" smtClean="0"/>
              <a:t>, the report should open in 'Print Preview' so that you can see what it will look like when you print it. If you are happy with the report, print it out. Remember to save your work!</a:t>
            </a:r>
          </a:p>
          <a:p>
            <a:endParaRPr lang="en-GB" sz="1200" dirty="0" smtClean="0"/>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15</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When you click on </a:t>
            </a:r>
            <a:r>
              <a:rPr lang="en-GB" sz="1200" b="1" dirty="0" smtClean="0"/>
              <a:t>Finish</a:t>
            </a:r>
            <a:r>
              <a:rPr lang="en-GB" sz="1200" dirty="0" smtClean="0"/>
              <a:t>, the report should open in 'Print Preview' so that you can see what it will look like when you print it. If you are happy with the report, print it out. </a:t>
            </a:r>
            <a:r>
              <a:rPr lang="en-GB" sz="1200" smtClean="0"/>
              <a:t>Remember to save your work!</a:t>
            </a:r>
          </a:p>
          <a:p>
            <a:endParaRPr lang="en-GB" sz="1200" dirty="0" smtClean="0"/>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16</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mtClean="0"/>
              <a:t>This term your homework will be around a theme -</a:t>
            </a:r>
          </a:p>
          <a:p>
            <a:endParaRPr lang="en-GB"/>
          </a:p>
        </p:txBody>
      </p:sp>
      <p:sp>
        <p:nvSpPr>
          <p:cNvPr id="4" name="Slide Number Placeholder 3"/>
          <p:cNvSpPr>
            <a:spLocks noGrp="1"/>
          </p:cNvSpPr>
          <p:nvPr>
            <p:ph type="sldNum" sz="quarter" idx="10"/>
          </p:nvPr>
        </p:nvSpPr>
        <p:spPr/>
        <p:txBody>
          <a:bodyPr/>
          <a:lstStyle/>
          <a:p>
            <a:fld id="{F0165501-7786-43D8-9657-F23498A3394B}" type="slidenum">
              <a:rPr lang="en-GB" smtClean="0"/>
              <a:t>2</a:t>
            </a:fld>
            <a:endParaRPr lang="en-GB"/>
          </a:p>
        </p:txBody>
      </p:sp>
    </p:spTree>
    <p:extLst>
      <p:ext uri="{BB962C8B-B14F-4D97-AF65-F5344CB8AC3E}">
        <p14:creationId xmlns:p14="http://schemas.microsoft.com/office/powerpoint/2010/main" val="393294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6</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7</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8</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9</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10</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11</a:t>
            </a:fld>
            <a:endParaRPr lang="en-GB"/>
          </a:p>
        </p:txBody>
      </p:sp>
    </p:spTree>
    <p:extLst>
      <p:ext uri="{BB962C8B-B14F-4D97-AF65-F5344CB8AC3E}">
        <p14:creationId xmlns:p14="http://schemas.microsoft.com/office/powerpoint/2010/main" val="3315738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New learning</a:t>
            </a:r>
          </a:p>
          <a:p>
            <a:endParaRPr lang="en-GB" sz="1200" dirty="0" smtClean="0"/>
          </a:p>
        </p:txBody>
      </p:sp>
      <p:sp>
        <p:nvSpPr>
          <p:cNvPr id="4" name="Slide Number Placeholder 3"/>
          <p:cNvSpPr>
            <a:spLocks noGrp="1"/>
          </p:cNvSpPr>
          <p:nvPr>
            <p:ph type="sldNum" sz="quarter" idx="10"/>
          </p:nvPr>
        </p:nvSpPr>
        <p:spPr/>
        <p:txBody>
          <a:bodyPr/>
          <a:lstStyle/>
          <a:p>
            <a:fld id="{F0165501-7786-43D8-9657-F23498A3394B}" type="slidenum">
              <a:rPr lang="en-GB" smtClean="0"/>
              <a:t>12</a:t>
            </a:fld>
            <a:endParaRPr lang="en-GB"/>
          </a:p>
        </p:txBody>
      </p:sp>
    </p:spTree>
    <p:extLst>
      <p:ext uri="{BB962C8B-B14F-4D97-AF65-F5344CB8AC3E}">
        <p14:creationId xmlns:p14="http://schemas.microsoft.com/office/powerpoint/2010/main" val="3315738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2">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79BC7E7-EA8E-4DA7-915E-CC098D9BADCB}" type="datetimeFigureOut">
              <a:rPr lang="en-US" smtClean="0"/>
              <a:t>3/23/2014</a:t>
            </a:fld>
            <a:endParaRPr lang="en-US"/>
          </a:p>
        </p:txBody>
      </p:sp>
      <p:sp>
        <p:nvSpPr>
          <p:cNvPr id="5" name="Footer Placeholder 4"/>
          <p:cNvSpPr>
            <a:spLocks noGrp="1"/>
          </p:cNvSpPr>
          <p:nvPr>
            <p:ph type="ftr" sz="quarter" idx="11"/>
          </p:nvPr>
        </p:nvSpPr>
        <p:spPr>
          <a:xfrm>
            <a:off x="6428517" y="6350772"/>
            <a:ext cx="2895600" cy="365125"/>
          </a:xfrm>
        </p:spPr>
        <p:txBody>
          <a:bodyPr/>
          <a:lstStyle>
            <a:lvl1pPr>
              <a:defRPr>
                <a:solidFill>
                  <a:schemeClr val="tx2"/>
                </a:solidFill>
              </a:defRPr>
            </a:lvl1pPr>
          </a:lstStyle>
          <a:p>
            <a:pPr algn="l"/>
            <a:r>
              <a:rPr lang="en-US" dirty="0" smtClean="0"/>
              <a:t>Computing and ICT</a:t>
            </a:r>
            <a:endParaRPr lang="en-US" dirty="0"/>
          </a:p>
        </p:txBody>
      </p:sp>
      <p:sp>
        <p:nvSpPr>
          <p:cNvPr id="6" name="Slide Number Placeholder 5"/>
          <p:cNvSpPr>
            <a:spLocks noGrp="1"/>
          </p:cNvSpPr>
          <p:nvPr>
            <p:ph type="sldNum" sz="quarter" idx="12"/>
          </p:nvPr>
        </p:nvSpPr>
        <p:spPr>
          <a:xfrm>
            <a:off x="4305300" y="6356350"/>
            <a:ext cx="533400" cy="365125"/>
          </a:xfrm>
        </p:spPr>
        <p:txBody>
          <a:bodyPr/>
          <a:lstStyle/>
          <a:p>
            <a:fld id="{9F2F5E10-5301-4EE6-90D2-A6C4A3F62BED}" type="slidenum">
              <a:rPr lang="en-US" smtClean="0"/>
              <a:t>‹#›</a:t>
            </a:fld>
            <a:endParaRPr lang="en-US"/>
          </a:p>
        </p:txBody>
      </p:sp>
      <p:sp>
        <p:nvSpPr>
          <p:cNvPr id="9" name="Rectangle 8"/>
          <p:cNvSpPr/>
          <p:nvPr userDrawn="1"/>
        </p:nvSpPr>
        <p:spPr>
          <a:xfrm>
            <a:off x="457200" y="944819"/>
            <a:ext cx="8228014" cy="418837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pic>
        <p:nvPicPr>
          <p:cNvPr id="7" name="Picture 6" descr="logo.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89429" y="5898508"/>
            <a:ext cx="935667" cy="935667"/>
          </a:xfrm>
          <a:prstGeom prst="rect">
            <a:avLst/>
          </a:prstGeom>
        </p:spPr>
      </p:pic>
      <p:sp>
        <p:nvSpPr>
          <p:cNvPr id="8" name="Rectangle 7"/>
          <p:cNvSpPr/>
          <p:nvPr userDrawn="1"/>
        </p:nvSpPr>
        <p:spPr>
          <a:xfrm>
            <a:off x="176892" y="5407777"/>
            <a:ext cx="1760739" cy="40011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ysClr val="windowText" lastClr="000000"/>
                </a:solidFill>
                <a:effectLst>
                  <a:outerShdw blurRad="19685" dist="12700" dir="5400000" algn="tl" rotWithShape="0">
                    <a:schemeClr val="accent1">
                      <a:satMod val="130000"/>
                      <a:alpha val="60000"/>
                    </a:schemeClr>
                  </a:outerShdw>
                </a:effectLst>
              </a:rPr>
              <a:t>Keywords</a:t>
            </a:r>
            <a:endParaRPr lang="en-US" sz="2000" b="1" cap="all" spc="0" dirty="0">
              <a:ln/>
              <a:solidFill>
                <a:sysClr val="windowText" lastClr="000000"/>
              </a:solidFill>
              <a:effectLst>
                <a:outerShdw blurRad="19685" dist="12700" dir="5400000" algn="tl" rotWithShape="0">
                  <a:schemeClr val="accent1">
                    <a:satMod val="130000"/>
                    <a:alpha val="60000"/>
                  </a:schemeClr>
                </a:outerShdw>
              </a:effectLst>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3/23/2014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GB"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GB"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GB"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3/23/2014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3/23/2014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3/23/2014</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3/23/2014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3/23/2014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3/23/2014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GB" dirty="0" smtClean="0"/>
              <a:t>Click to edit Master title style</a:t>
            </a:r>
            <a:endParaRPr dirty="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Monaco"/>
              </a:defRPr>
            </a:lvl1pPr>
          </a:lstStyle>
          <a:p>
            <a:fld id="{679BC7E7-EA8E-4DA7-915E-CC098D9BADCB}" type="datetimeFigureOut">
              <a:rPr lang="en-US" smtClean="0"/>
              <a:pPr/>
              <a:t>3/23/2014</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latin typeface="Monaco"/>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latin typeface="Monaco"/>
              </a:defRPr>
            </a:lvl1pPr>
          </a:lstStyle>
          <a:p>
            <a:fld id="{9F2F5E10-5301-4EE6-90D2-A6C4A3F62B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onaco"/>
          <a:ea typeface="+mj-ea"/>
          <a:cs typeface="+mj-cs"/>
        </a:defRPr>
      </a:lvl1pPr>
    </p:titleStyle>
    <p:bodyStyle>
      <a:lvl1pPr marL="342900" indent="-342900" algn="l" defTabSz="914400" rtl="0" eaLnBrk="1" latinLnBrk="0" hangingPunct="1">
        <a:spcBef>
          <a:spcPts val="2000"/>
        </a:spcBef>
        <a:buClr>
          <a:srgbClr val="0000FF"/>
        </a:buClr>
        <a:buSzPct val="90000"/>
        <a:buFont typeface="Wingdings" charset="2"/>
        <a:buChar char="S"/>
        <a:defRPr sz="2200" kern="1200" baseline="0">
          <a:solidFill>
            <a:schemeClr val="tx1">
              <a:lumMod val="65000"/>
              <a:lumOff val="35000"/>
            </a:schemeClr>
          </a:solidFill>
          <a:latin typeface="Monaco"/>
          <a:ea typeface="+mn-ea"/>
          <a:cs typeface="+mn-cs"/>
        </a:defRPr>
      </a:lvl1pPr>
      <a:lvl2pPr marL="685800" indent="-336550" algn="l" defTabSz="914400" rtl="0" eaLnBrk="1" latinLnBrk="0" hangingPunct="1">
        <a:spcBef>
          <a:spcPts val="600"/>
        </a:spcBef>
        <a:buClr>
          <a:srgbClr val="0000FF"/>
        </a:buClr>
        <a:buSzPct val="90000"/>
        <a:buFont typeface="Wingdings" charset="2"/>
        <a:buChar char="S"/>
        <a:defRPr sz="2000" kern="1200" baseline="0">
          <a:solidFill>
            <a:schemeClr val="tx1">
              <a:lumMod val="65000"/>
              <a:lumOff val="35000"/>
            </a:schemeClr>
          </a:solidFill>
          <a:latin typeface="Monaco"/>
          <a:ea typeface="+mn-ea"/>
          <a:cs typeface="+mn-cs"/>
        </a:defRPr>
      </a:lvl2pPr>
      <a:lvl3pPr marL="1035050" indent="-349250" algn="l" defTabSz="914400" rtl="0" eaLnBrk="1" latinLnBrk="0" hangingPunct="1">
        <a:spcBef>
          <a:spcPts val="600"/>
        </a:spcBef>
        <a:buClr>
          <a:srgbClr val="0000FF"/>
        </a:buClr>
        <a:buSzPct val="90000"/>
        <a:buFont typeface="Wingdings" charset="2"/>
        <a:buChar char="S"/>
        <a:defRPr sz="1800" kern="1200" baseline="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rgbClr val="0000FF"/>
        </a:buClr>
        <a:buSzPct val="90000"/>
        <a:buFont typeface="Wingdings" charset="2"/>
        <a:buChar char="S"/>
        <a:defRPr sz="1800" kern="1200" baseline="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rgbClr val="0000FF"/>
        </a:buClr>
        <a:buSzPct val="90000"/>
        <a:buFont typeface="Wingdings" charset="2"/>
        <a:buChar char="S"/>
        <a:defRPr sz="1800" kern="1200" baseline="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smart-learning-demo.co.uk/smartictvle/yr7_glossary/table.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smart-learning-demo.co.uk/smartictvle/yr7_glossary/datasheet_view.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75904" y="771271"/>
            <a:ext cx="6203785" cy="988056"/>
          </a:xfrm>
        </p:spPr>
        <p:txBody>
          <a:bodyPr/>
          <a:lstStyle/>
          <a:p>
            <a:pPr algn="l"/>
            <a:r>
              <a:rPr lang="en-US" b="1" dirty="0" smtClean="0">
                <a:solidFill>
                  <a:schemeClr val="tx1"/>
                </a:solidFill>
                <a:latin typeface="Calibri" panose="020F0502020204030204" pitchFamily="34" charset="0"/>
              </a:rPr>
              <a:t>Do it now activity</a:t>
            </a:r>
            <a:endParaRPr lang="en-US" b="1" dirty="0">
              <a:solidFill>
                <a:schemeClr val="tx1"/>
              </a:solidFill>
              <a:latin typeface="Calibri" panose="020F0502020204030204" pitchFamily="34" charset="0"/>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pic>
        <p:nvPicPr>
          <p:cNvPr id="1026" name="Picture 2" descr="Pictur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5904" y="1628507"/>
            <a:ext cx="1067243" cy="96949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61592" y="5171145"/>
            <a:ext cx="3007844" cy="1638300"/>
          </a:xfrm>
          <a:prstGeom prst="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GB"/>
          </a:p>
        </p:txBody>
      </p:sp>
      <p:sp>
        <p:nvSpPr>
          <p:cNvPr id="6" name="Text Box 1028"/>
          <p:cNvSpPr txBox="1">
            <a:spLocks noChangeArrowheads="1"/>
          </p:cNvSpPr>
          <p:nvPr/>
        </p:nvSpPr>
        <p:spPr bwMode="auto">
          <a:xfrm>
            <a:off x="1543147" y="2145462"/>
            <a:ext cx="6896003" cy="2246769"/>
          </a:xfrm>
          <a:prstGeom prst="rect">
            <a:avLst/>
          </a:prstGeom>
          <a:solidFill>
            <a:schemeClr val="bg1"/>
          </a:solidFill>
          <a:ln>
            <a:noFill/>
          </a:ln>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dirty="0"/>
              <a:t>H</a:t>
            </a:r>
            <a:r>
              <a:rPr lang="en-GB" sz="2000" dirty="0" smtClean="0"/>
              <a:t>ow </a:t>
            </a:r>
            <a:r>
              <a:rPr lang="en-GB" sz="2000" dirty="0"/>
              <a:t>likely it is that Garry </a:t>
            </a:r>
            <a:r>
              <a:rPr lang="en-GB" sz="2000" dirty="0" err="1"/>
              <a:t>Dury</a:t>
            </a:r>
            <a:r>
              <a:rPr lang="en-GB" sz="2000" dirty="0"/>
              <a:t> is the </a:t>
            </a:r>
            <a:r>
              <a:rPr lang="en-GB" sz="2000" dirty="0" smtClean="0"/>
              <a:t>murderer?</a:t>
            </a:r>
          </a:p>
          <a:p>
            <a:pPr eaLnBrk="1" hangingPunct="1">
              <a:spcBef>
                <a:spcPct val="50000"/>
              </a:spcBef>
            </a:pPr>
            <a:r>
              <a:rPr lang="en-GB" sz="2000" dirty="0" smtClean="0"/>
              <a:t> </a:t>
            </a:r>
            <a:r>
              <a:rPr lang="en-GB" sz="2000" dirty="0"/>
              <a:t>How do you know he is the murderer? </a:t>
            </a:r>
            <a:endParaRPr lang="en-GB" sz="2000" dirty="0" smtClean="0"/>
          </a:p>
          <a:p>
            <a:pPr eaLnBrk="1" hangingPunct="1">
              <a:spcBef>
                <a:spcPct val="50000"/>
              </a:spcBef>
            </a:pPr>
            <a:r>
              <a:rPr lang="en-GB" sz="2000" dirty="0" smtClean="0"/>
              <a:t>What </a:t>
            </a:r>
            <a:r>
              <a:rPr lang="en-GB" sz="2000" dirty="0"/>
              <a:t>type of evidence do you have</a:t>
            </a:r>
            <a:r>
              <a:rPr lang="en-GB" sz="2000" dirty="0" smtClean="0"/>
              <a:t>?</a:t>
            </a:r>
          </a:p>
          <a:p>
            <a:pPr eaLnBrk="1" hangingPunct="1">
              <a:spcBef>
                <a:spcPct val="50000"/>
              </a:spcBef>
            </a:pPr>
            <a:r>
              <a:rPr lang="en-GB" sz="2000" dirty="0" smtClean="0"/>
              <a:t>Is </a:t>
            </a:r>
            <a:r>
              <a:rPr lang="en-GB" sz="2000" dirty="0"/>
              <a:t>this evidence reliable? </a:t>
            </a:r>
            <a:endParaRPr lang="en-GB" sz="2000" dirty="0" smtClean="0"/>
          </a:p>
          <a:p>
            <a:pPr eaLnBrk="1" hangingPunct="1">
              <a:spcBef>
                <a:spcPct val="50000"/>
              </a:spcBef>
            </a:pPr>
            <a:r>
              <a:rPr lang="en-GB" sz="2000" dirty="0" smtClean="0"/>
              <a:t>How </a:t>
            </a:r>
            <a:r>
              <a:rPr lang="en-GB" sz="2000" dirty="0"/>
              <a:t>could you make sure that you have the right person?</a:t>
            </a:r>
            <a:endParaRPr lang="en-GB" sz="2000" dirty="0"/>
          </a:p>
        </p:txBody>
      </p:sp>
    </p:spTree>
    <p:extLst>
      <p:ext uri="{BB962C8B-B14F-4D97-AF65-F5344CB8AC3E}">
        <p14:creationId xmlns:p14="http://schemas.microsoft.com/office/powerpoint/2010/main" val="294984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6203785"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Learning development</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pic>
        <p:nvPicPr>
          <p:cNvPr id="1026" name="Picture 2" descr="An example of an annotated screensh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8485" y="1781229"/>
            <a:ext cx="4762500" cy="3276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773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8153400"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a:solidFill>
                  <a:schemeClr val="tx1"/>
                </a:solidFill>
                <a:latin typeface="Calibri" panose="020F0502020204030204" pitchFamily="34" charset="0"/>
              </a:rPr>
              <a:t>Find the relevant information</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799841"/>
            <a:ext cx="8153400" cy="3170099"/>
          </a:xfrm>
          <a:prstGeom prst="rect">
            <a:avLst/>
          </a:prstGeom>
        </p:spPr>
        <p:txBody>
          <a:bodyPr wrap="square">
            <a:spAutoFit/>
          </a:bodyPr>
          <a:lstStyle/>
          <a:p>
            <a:r>
              <a:rPr lang="en-GB" sz="2000" dirty="0"/>
              <a:t>Detective Turner needs you to find the following information</a:t>
            </a:r>
            <a:r>
              <a:rPr lang="en-GB" sz="2000" dirty="0" smtClean="0"/>
              <a:t>:</a:t>
            </a:r>
          </a:p>
          <a:p>
            <a:endParaRPr lang="en-GB" sz="2000" dirty="0"/>
          </a:p>
          <a:p>
            <a:r>
              <a:rPr lang="en-GB" sz="2000" dirty="0"/>
              <a:t>People who were in the English department</a:t>
            </a:r>
          </a:p>
          <a:p>
            <a:r>
              <a:rPr lang="en-GB" sz="2000" dirty="0"/>
              <a:t>People who were in the Maths department</a:t>
            </a:r>
          </a:p>
          <a:p>
            <a:r>
              <a:rPr lang="en-GB" sz="2000" dirty="0"/>
              <a:t>People who were in Reprographics</a:t>
            </a:r>
          </a:p>
          <a:p>
            <a:r>
              <a:rPr lang="en-GB" sz="2000" dirty="0"/>
              <a:t>Make a query for each of the above. For each query you will need to include the following </a:t>
            </a:r>
            <a:r>
              <a:rPr lang="en-GB" sz="2000" b="1" dirty="0" smtClean="0"/>
              <a:t>fields:</a:t>
            </a:r>
            <a:endParaRPr lang="en-GB" sz="2000" dirty="0"/>
          </a:p>
          <a:p>
            <a:r>
              <a:rPr lang="en-GB" sz="2000" dirty="0"/>
              <a:t>'ID', 'Surname', 'Forename', 'Hair Colour', 'Shoe Size', 'Distinguishing Marks', 'Height', 'Alibi'.</a:t>
            </a:r>
          </a:p>
          <a:p>
            <a:endParaRPr lang="en-GB" sz="2000" dirty="0"/>
          </a:p>
        </p:txBody>
      </p:sp>
    </p:spTree>
    <p:extLst>
      <p:ext uri="{BB962C8B-B14F-4D97-AF65-F5344CB8AC3E}">
        <p14:creationId xmlns:p14="http://schemas.microsoft.com/office/powerpoint/2010/main" val="3617895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8153400"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a:solidFill>
                  <a:schemeClr val="tx1"/>
                </a:solidFill>
                <a:latin typeface="Calibri" panose="020F0502020204030204" pitchFamily="34" charset="0"/>
              </a:rPr>
              <a:t>Find the relevant information</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656912"/>
            <a:ext cx="8153400" cy="3785652"/>
          </a:xfrm>
          <a:prstGeom prst="rect">
            <a:avLst/>
          </a:prstGeom>
        </p:spPr>
        <p:txBody>
          <a:bodyPr wrap="square">
            <a:spAutoFit/>
          </a:bodyPr>
          <a:lstStyle/>
          <a:p>
            <a:r>
              <a:rPr lang="en-GB" sz="2000" dirty="0"/>
              <a:t>Detective Turner needs you to find the following information</a:t>
            </a:r>
            <a:r>
              <a:rPr lang="en-GB" sz="2000" dirty="0" smtClean="0"/>
              <a:t>:</a:t>
            </a:r>
          </a:p>
          <a:p>
            <a:endParaRPr lang="en-GB" sz="2000" dirty="0"/>
          </a:p>
          <a:p>
            <a:r>
              <a:rPr lang="en-GB" sz="2000" dirty="0"/>
              <a:t>People who were in the English department</a:t>
            </a:r>
          </a:p>
          <a:p>
            <a:r>
              <a:rPr lang="en-GB" sz="2000" dirty="0"/>
              <a:t>People who were in the Maths department</a:t>
            </a:r>
          </a:p>
          <a:p>
            <a:r>
              <a:rPr lang="en-GB" sz="2000" dirty="0"/>
              <a:t>People who were in Reprographics</a:t>
            </a:r>
          </a:p>
          <a:p>
            <a:r>
              <a:rPr lang="en-GB" sz="2000" dirty="0"/>
              <a:t>Make a query for each of the above. </a:t>
            </a:r>
            <a:endParaRPr lang="en-GB" sz="2000" dirty="0" smtClean="0"/>
          </a:p>
          <a:p>
            <a:endParaRPr lang="en-GB" sz="2000" dirty="0"/>
          </a:p>
          <a:p>
            <a:endParaRPr lang="en-GB" sz="2000" dirty="0" smtClean="0"/>
          </a:p>
          <a:p>
            <a:r>
              <a:rPr lang="en-GB" sz="2000" dirty="0" smtClean="0"/>
              <a:t>For </a:t>
            </a:r>
            <a:r>
              <a:rPr lang="en-GB" sz="2000" dirty="0"/>
              <a:t>each query you will need to include the following </a:t>
            </a:r>
            <a:r>
              <a:rPr lang="en-GB" sz="2000" b="1" dirty="0" smtClean="0"/>
              <a:t>fields:</a:t>
            </a:r>
            <a:endParaRPr lang="en-GB" sz="2000" dirty="0"/>
          </a:p>
          <a:p>
            <a:r>
              <a:rPr lang="en-GB" sz="2000" dirty="0"/>
              <a:t>'ID', 'Surname', 'Forename', 'Hair Colour', 'Shoe Size', 'Distinguishing Marks', 'Height', 'Alibi'.</a:t>
            </a:r>
          </a:p>
          <a:p>
            <a:endParaRPr lang="en-GB" sz="2000" dirty="0"/>
          </a:p>
        </p:txBody>
      </p:sp>
      <p:pic>
        <p:nvPicPr>
          <p:cNvPr id="2050" name="Picture 2" descr="Screenshot showing how to make a que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3689" y="2274750"/>
            <a:ext cx="27051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101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8153400"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a:solidFill>
                  <a:schemeClr val="tx1"/>
                </a:solidFill>
                <a:latin typeface="Calibri" panose="020F0502020204030204" pitchFamily="34" charset="0"/>
              </a:rPr>
              <a:t>Use the 'Report Wizard'</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656912"/>
            <a:ext cx="8153400" cy="2554545"/>
          </a:xfrm>
          <a:prstGeom prst="rect">
            <a:avLst/>
          </a:prstGeom>
        </p:spPr>
        <p:txBody>
          <a:bodyPr wrap="square">
            <a:spAutoFit/>
          </a:bodyPr>
          <a:lstStyle/>
          <a:p>
            <a:r>
              <a:rPr lang="en-GB" sz="2000" dirty="0"/>
              <a:t>Now that you have made these queries, Detective Turner would like to be able to print out the information.</a:t>
            </a:r>
          </a:p>
          <a:p>
            <a:r>
              <a:rPr lang="en-GB" sz="2000" dirty="0"/>
              <a:t>Detective Turner needs to be able to print out the information about the suspects. Look again at </a:t>
            </a:r>
            <a:r>
              <a:rPr lang="en-GB" sz="2000" b="1" dirty="0"/>
              <a:t> </a:t>
            </a:r>
            <a:r>
              <a:rPr lang="en-GB" sz="2000" b="1" dirty="0" smtClean="0"/>
              <a:t>the database </a:t>
            </a:r>
            <a:r>
              <a:rPr lang="en-GB" sz="2000" dirty="0" smtClean="0"/>
              <a:t>and </a:t>
            </a:r>
            <a:r>
              <a:rPr lang="en-GB" sz="2000" dirty="0"/>
              <a:t>open the suspects </a:t>
            </a:r>
            <a:r>
              <a:rPr lang="en-GB" sz="2000" b="1" dirty="0">
                <a:hlinkClick r:id="rId3" tooltip="Definition of Table"/>
              </a:rPr>
              <a:t>table</a:t>
            </a:r>
            <a:r>
              <a:rPr lang="en-GB" sz="2000" dirty="0"/>
              <a:t> in </a:t>
            </a:r>
            <a:r>
              <a:rPr lang="en-GB" sz="2000" b="1" dirty="0">
                <a:hlinkClick r:id="rId4" tooltip="Definition of Datasheet view"/>
              </a:rPr>
              <a:t>Datasheet View</a:t>
            </a:r>
            <a:r>
              <a:rPr lang="en-GB" sz="2000" dirty="0"/>
              <a:t>. Imagine this is a printout of the table (or print out a copy). How easy or difficult would it be for the detective to find the witnesses' names and addresses from this table? Discuss your ideas as a class</a:t>
            </a:r>
            <a:r>
              <a:rPr lang="en-GB" sz="2000" dirty="0" smtClean="0"/>
              <a:t>.</a:t>
            </a:r>
            <a:endParaRPr lang="en-GB" sz="2000" dirty="0"/>
          </a:p>
        </p:txBody>
      </p:sp>
    </p:spTree>
    <p:extLst>
      <p:ext uri="{BB962C8B-B14F-4D97-AF65-F5344CB8AC3E}">
        <p14:creationId xmlns:p14="http://schemas.microsoft.com/office/powerpoint/2010/main" val="302213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8153400"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a:solidFill>
                  <a:schemeClr val="tx1"/>
                </a:solidFill>
                <a:latin typeface="Calibri" panose="020F0502020204030204" pitchFamily="34" charset="0"/>
              </a:rPr>
              <a:t>Use the 'Report Wizard'</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656912"/>
            <a:ext cx="8153400" cy="2554545"/>
          </a:xfrm>
          <a:prstGeom prst="rect">
            <a:avLst/>
          </a:prstGeom>
        </p:spPr>
        <p:txBody>
          <a:bodyPr wrap="square">
            <a:spAutoFit/>
          </a:bodyPr>
          <a:lstStyle/>
          <a:p>
            <a:endParaRPr lang="en-GB" sz="2000" dirty="0"/>
          </a:p>
          <a:p>
            <a:r>
              <a:rPr lang="en-GB" sz="2000" dirty="0"/>
              <a:t>Now open the shoe size query report on </a:t>
            </a:r>
            <a:r>
              <a:rPr lang="en-GB" sz="2000" b="1" dirty="0" smtClean="0"/>
              <a:t>the database</a:t>
            </a:r>
            <a:r>
              <a:rPr lang="en-GB" sz="2000" dirty="0" smtClean="0"/>
              <a:t>. </a:t>
            </a:r>
            <a:r>
              <a:rPr lang="en-GB" sz="2000" dirty="0"/>
              <a:t>Watch as your teacher demonstrates how to make a report</a:t>
            </a:r>
            <a:r>
              <a:rPr lang="en-GB" sz="2000" dirty="0" smtClean="0"/>
              <a:t>.</a:t>
            </a:r>
          </a:p>
          <a:p>
            <a:endParaRPr lang="en-GB" sz="2000" dirty="0"/>
          </a:p>
          <a:p>
            <a:endParaRPr lang="en-GB" sz="2000" dirty="0"/>
          </a:p>
          <a:p>
            <a:r>
              <a:rPr lang="en-GB" sz="2000" dirty="0"/>
              <a:t>You are going to use the 'Report Wizard' to make a report based on the English department query. Find out how to do this by </a:t>
            </a:r>
            <a:r>
              <a:rPr lang="en-GB" sz="2000" dirty="0" smtClean="0"/>
              <a:t>watching </a:t>
            </a:r>
            <a:r>
              <a:rPr lang="en-GB" sz="2000" b="1" dirty="0" smtClean="0"/>
              <a:t>How to use report wizard</a:t>
            </a:r>
            <a:endParaRPr lang="en-GB" sz="2000" b="1" dirty="0"/>
          </a:p>
        </p:txBody>
      </p:sp>
    </p:spTree>
    <p:extLst>
      <p:ext uri="{BB962C8B-B14F-4D97-AF65-F5344CB8AC3E}">
        <p14:creationId xmlns:p14="http://schemas.microsoft.com/office/powerpoint/2010/main" val="412071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8153400"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a:solidFill>
                  <a:schemeClr val="tx1"/>
                </a:solidFill>
                <a:latin typeface="Calibri" panose="020F0502020204030204" pitchFamily="34" charset="0"/>
              </a:rPr>
              <a:t>Use the 'Report Wizard'</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656912"/>
            <a:ext cx="8153400" cy="3477875"/>
          </a:xfrm>
          <a:prstGeom prst="rect">
            <a:avLst/>
          </a:prstGeom>
        </p:spPr>
        <p:txBody>
          <a:bodyPr wrap="square">
            <a:spAutoFit/>
          </a:bodyPr>
          <a:lstStyle/>
          <a:p>
            <a:r>
              <a:rPr lang="en-GB" sz="2000" b="1" dirty="0"/>
              <a:t>Now you create a report for each of the following:</a:t>
            </a:r>
          </a:p>
          <a:p>
            <a:r>
              <a:rPr lang="en-GB" sz="2000" dirty="0"/>
              <a:t>People who were in the English department</a:t>
            </a:r>
          </a:p>
          <a:p>
            <a:r>
              <a:rPr lang="en-GB" sz="2000" dirty="0"/>
              <a:t>People who were in the Maths department</a:t>
            </a:r>
          </a:p>
          <a:p>
            <a:r>
              <a:rPr lang="en-GB" sz="2000" dirty="0"/>
              <a:t>People who were in </a:t>
            </a:r>
            <a:r>
              <a:rPr lang="en-GB" sz="2000" dirty="0" smtClean="0"/>
              <a:t>Reprographics</a:t>
            </a:r>
          </a:p>
          <a:p>
            <a:endParaRPr lang="en-GB" sz="2000" b="1" dirty="0"/>
          </a:p>
          <a:p>
            <a:r>
              <a:rPr lang="en-GB" sz="2000" b="1" dirty="0"/>
              <a:t>Remember to:</a:t>
            </a:r>
          </a:p>
          <a:p>
            <a:r>
              <a:rPr lang="en-GB" sz="2000" dirty="0"/>
              <a:t>Select the query you want to base the report on</a:t>
            </a:r>
          </a:p>
          <a:p>
            <a:r>
              <a:rPr lang="en-GB" sz="2000" dirty="0"/>
              <a:t>Add all the fields to your report</a:t>
            </a:r>
          </a:p>
          <a:p>
            <a:r>
              <a:rPr lang="en-GB" sz="2000" dirty="0"/>
              <a:t>Change the orientation of your report to landscape</a:t>
            </a:r>
          </a:p>
          <a:p>
            <a:r>
              <a:rPr lang="en-GB" sz="2000" dirty="0"/>
              <a:t>Choose a report style</a:t>
            </a:r>
          </a:p>
          <a:p>
            <a:r>
              <a:rPr lang="en-GB" sz="2000" dirty="0"/>
              <a:t>Give your report a </a:t>
            </a:r>
            <a:r>
              <a:rPr lang="en-GB" sz="2000" dirty="0" smtClean="0"/>
              <a:t>title</a:t>
            </a:r>
            <a:endParaRPr lang="en-GB" sz="2000" dirty="0"/>
          </a:p>
        </p:txBody>
      </p:sp>
    </p:spTree>
    <p:extLst>
      <p:ext uri="{BB962C8B-B14F-4D97-AF65-F5344CB8AC3E}">
        <p14:creationId xmlns:p14="http://schemas.microsoft.com/office/powerpoint/2010/main" val="2969284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8153400"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a:solidFill>
                  <a:schemeClr val="tx1"/>
                </a:solidFill>
                <a:latin typeface="Calibri" panose="020F0502020204030204" pitchFamily="34" charset="0"/>
              </a:rPr>
              <a:t>Round it up</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2271714"/>
            <a:ext cx="8153400" cy="707886"/>
          </a:xfrm>
          <a:prstGeom prst="rect">
            <a:avLst/>
          </a:prstGeom>
        </p:spPr>
        <p:txBody>
          <a:bodyPr wrap="square">
            <a:spAutoFit/>
          </a:bodyPr>
          <a:lstStyle/>
          <a:p>
            <a:r>
              <a:rPr lang="en-GB" sz="2000" dirty="0"/>
              <a:t>As a class, discuss the best method of presenting information. Can you explain to a partner or to the class how to make a report?</a:t>
            </a:r>
          </a:p>
        </p:txBody>
      </p:sp>
    </p:spTree>
    <p:extLst>
      <p:ext uri="{BB962C8B-B14F-4D97-AF65-F5344CB8AC3E}">
        <p14:creationId xmlns:p14="http://schemas.microsoft.com/office/powerpoint/2010/main" val="648147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258801831"/>
              </p:ext>
            </p:extLst>
          </p:nvPr>
        </p:nvGraphicFramePr>
        <p:xfrm>
          <a:off x="368491" y="2133600"/>
          <a:ext cx="8461610" cy="3107642"/>
        </p:xfrm>
        <a:graphic>
          <a:graphicData uri="http://schemas.openxmlformats.org/drawingml/2006/table">
            <a:tbl>
              <a:tblPr firstRow="1" bandRow="1">
                <a:tableStyleId>{5C22544A-7EE6-4342-B048-85BDC9FD1C3A}</a:tableStyleId>
              </a:tblPr>
              <a:tblGrid>
                <a:gridCol w="2070892"/>
                <a:gridCol w="6390718"/>
              </a:tblGrid>
              <a:tr h="1053309">
                <a:tc>
                  <a:txBody>
                    <a:bodyPr/>
                    <a:lstStyle/>
                    <a:p>
                      <a:pPr algn="ctr"/>
                      <a:r>
                        <a:rPr lang="en-GB" sz="3200" dirty="0" smtClean="0">
                          <a:solidFill>
                            <a:schemeClr val="tx1"/>
                          </a:solidFill>
                          <a:latin typeface="Calibri" pitchFamily="34" charset="0"/>
                          <a:cs typeface="Calibri" pitchFamily="34" charset="0"/>
                        </a:rPr>
                        <a:t>ALL</a:t>
                      </a:r>
                    </a:p>
                    <a:p>
                      <a:pPr algn="ctr"/>
                      <a:r>
                        <a:rPr lang="en-GB" sz="1800" dirty="0" smtClean="0">
                          <a:solidFill>
                            <a:schemeClr val="tx1"/>
                          </a:solidFill>
                          <a:latin typeface="Calibri" pitchFamily="34" charset="0"/>
                          <a:cs typeface="Calibri" pitchFamily="34" charset="0"/>
                        </a:rPr>
                        <a:t>(</a:t>
                      </a:r>
                      <a:r>
                        <a:rPr lang="en-GB" sz="1800" b="1" i="0" kern="1200" dirty="0" smtClean="0">
                          <a:solidFill>
                            <a:schemeClr val="tx1"/>
                          </a:solidFill>
                          <a:effectLst/>
                          <a:latin typeface="+mn-lt"/>
                          <a:ea typeface="+mn-ea"/>
                          <a:cs typeface="+mn-cs"/>
                        </a:rPr>
                        <a:t>Level 3</a:t>
                      </a:r>
                      <a:r>
                        <a:rPr lang="en-GB" sz="1800" baseline="0" dirty="0" smtClean="0">
                          <a:solidFill>
                            <a:schemeClr val="tx1"/>
                          </a:solidFill>
                          <a:latin typeface="Calibri" pitchFamily="34" charset="0"/>
                          <a:cs typeface="Calibri" pitchFamily="34" charset="0"/>
                        </a:rPr>
                        <a:t>)</a:t>
                      </a:r>
                      <a:endParaRPr lang="en-GB" sz="1800" dirty="0">
                        <a:solidFill>
                          <a:schemeClr val="tx1"/>
                        </a:solidFill>
                        <a:latin typeface="Calibri" pitchFamily="34" charset="0"/>
                        <a:cs typeface="Calibri" pitchFamily="34" charset="0"/>
                      </a:endParaRPr>
                    </a:p>
                  </a:txBody>
                  <a:tcPr anchor="ctr">
                    <a:solidFill>
                      <a:srgbClr val="D8E5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latin typeface="Calibri" pitchFamily="34" charset="0"/>
                          <a:cs typeface="Calibri" pitchFamily="34" charset="0"/>
                        </a:rPr>
                        <a:t>I can make judgements about digital content when evaluating and repurposing it for a given audience. </a:t>
                      </a:r>
                    </a:p>
                  </a:txBody>
                  <a:tcPr anchor="ctr">
                    <a:solidFill>
                      <a:srgbClr val="D8E5CC"/>
                    </a:solidFill>
                  </a:tcPr>
                </a:tc>
              </a:tr>
              <a:tr h="1104408">
                <a:tc>
                  <a:txBody>
                    <a:bodyPr/>
                    <a:lstStyle/>
                    <a:p>
                      <a:pPr algn="ctr"/>
                      <a:r>
                        <a:rPr lang="en-GB" sz="3200" b="1" dirty="0" smtClean="0">
                          <a:latin typeface="Calibri" pitchFamily="34" charset="0"/>
                          <a:cs typeface="Calibri" pitchFamily="34" charset="0"/>
                        </a:rPr>
                        <a:t>MOST</a:t>
                      </a:r>
                      <a:endParaRPr lang="en-GB" sz="3200" b="1" baseline="0" dirty="0" smtClean="0">
                        <a:latin typeface="Calibri" pitchFamily="34" charset="0"/>
                        <a:cs typeface="Calibri" pitchFamily="34" charset="0"/>
                      </a:endParaRPr>
                    </a:p>
                    <a:p>
                      <a:pPr algn="ctr"/>
                      <a:r>
                        <a:rPr lang="en-GB" sz="1800" b="1" baseline="0" dirty="0" smtClean="0">
                          <a:latin typeface="Calibri" pitchFamily="34" charset="0"/>
                          <a:cs typeface="Calibri" pitchFamily="34" charset="0"/>
                        </a:rPr>
                        <a:t>(Level 4)</a:t>
                      </a:r>
                      <a:endParaRPr lang="en-GB" sz="1800" b="1" dirty="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kern="1200" dirty="0" smtClean="0">
                          <a:solidFill>
                            <a:schemeClr val="dk1"/>
                          </a:solidFill>
                          <a:effectLst/>
                          <a:latin typeface="+mn-lt"/>
                          <a:ea typeface="+mn-ea"/>
                          <a:cs typeface="+mn-cs"/>
                        </a:rPr>
                        <a:t>Analyse and evaluate data and information, and I know that poor quality data leads to unreliable results, and inaccurate conclusions.</a:t>
                      </a:r>
                    </a:p>
                  </a:txBody>
                  <a:tcPr anchor="ctr"/>
                </a:tc>
              </a:tr>
              <a:tr h="949925">
                <a:tc>
                  <a:txBody>
                    <a:bodyPr/>
                    <a:lstStyle/>
                    <a:p>
                      <a:pPr algn="ctr"/>
                      <a:r>
                        <a:rPr lang="en-GB" sz="3200" b="1" dirty="0" smtClean="0">
                          <a:latin typeface="Calibri" pitchFamily="34" charset="0"/>
                          <a:cs typeface="Calibri" pitchFamily="34" charset="0"/>
                        </a:rPr>
                        <a:t>SOME</a:t>
                      </a:r>
                    </a:p>
                    <a:p>
                      <a:pPr algn="ctr"/>
                      <a:r>
                        <a:rPr lang="en-GB" sz="1800" b="1" dirty="0" smtClean="0">
                          <a:latin typeface="Calibri" pitchFamily="34" charset="0"/>
                          <a:cs typeface="Calibri" pitchFamily="34" charset="0"/>
                        </a:rPr>
                        <a:t>(Level 5)</a:t>
                      </a:r>
                      <a:endParaRPr lang="en-GB" sz="1800" b="1" dirty="0">
                        <a:latin typeface="Calibri" pitchFamily="34" charset="0"/>
                        <a:cs typeface="Calibri" pitchFamily="34" charset="0"/>
                      </a:endParaRPr>
                    </a:p>
                  </a:txBody>
                  <a:tcPr anchor="ctr">
                    <a:solidFill>
                      <a:srgbClr val="D8E5CC"/>
                    </a:solidFill>
                  </a:tcPr>
                </a:tc>
                <a:tc>
                  <a:txBody>
                    <a:bodyPr/>
                    <a:lstStyle/>
                    <a:p>
                      <a:pPr algn="ctr"/>
                      <a:r>
                        <a:rPr lang="en-GB" sz="1800" b="1" i="0" kern="1200" dirty="0" smtClean="0">
                          <a:solidFill>
                            <a:schemeClr val="dk1"/>
                          </a:solidFill>
                          <a:effectLst/>
                          <a:latin typeface="+mn-lt"/>
                          <a:ea typeface="+mn-ea"/>
                          <a:cs typeface="+mn-cs"/>
                        </a:rPr>
                        <a:t>I can evaluate the appropriateness of digital devices, internet services and application software to achieve given goals. </a:t>
                      </a:r>
                    </a:p>
                  </a:txBody>
                  <a:tcPr anchor="ctr">
                    <a:solidFill>
                      <a:srgbClr val="D8E5CC"/>
                    </a:solidFill>
                  </a:tcPr>
                </a:tc>
              </a:tr>
            </a:tbl>
          </a:graphicData>
        </a:graphic>
      </p:graphicFrame>
      <p:sp>
        <p:nvSpPr>
          <p:cNvPr id="2" name="Rectangle 1"/>
          <p:cNvSpPr/>
          <p:nvPr/>
        </p:nvSpPr>
        <p:spPr>
          <a:xfrm>
            <a:off x="1492283" y="1023757"/>
            <a:ext cx="615944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Check your progress:</a:t>
            </a:r>
            <a:endPar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TextBox 8"/>
          <p:cNvSpPr txBox="1"/>
          <p:nvPr/>
        </p:nvSpPr>
        <p:spPr>
          <a:xfrm>
            <a:off x="2023381" y="91676"/>
            <a:ext cx="7120617" cy="707886"/>
          </a:xfrm>
          <a:prstGeom prst="rect">
            <a:avLst/>
          </a:prstGeom>
          <a:noFill/>
        </p:spPr>
        <p:txBody>
          <a:bodyPr wrap="square" rtlCol="0">
            <a:spAutoFit/>
          </a:bodyPr>
          <a:lstStyle/>
          <a:p>
            <a:r>
              <a:rPr lang="en-GB" sz="2000" dirty="0">
                <a:solidFill>
                  <a:srgbClr val="FFFF00"/>
                </a:solidFill>
              </a:rPr>
              <a:t>Take screenshots and explain your processes</a:t>
            </a:r>
          </a:p>
          <a:p>
            <a:r>
              <a:rPr lang="en-GB" sz="2000" dirty="0">
                <a:solidFill>
                  <a:srgbClr val="FFFF00"/>
                </a:solidFill>
              </a:rPr>
              <a:t>Create database reports using the Report Wizard</a:t>
            </a:r>
            <a:endParaRPr lang="en-GB" sz="2000" dirty="0">
              <a:solidFill>
                <a:srgbClr val="FFFF00"/>
              </a:solidFill>
            </a:endParaRPr>
          </a:p>
        </p:txBody>
      </p:sp>
    </p:spTree>
    <p:extLst>
      <p:ext uri="{BB962C8B-B14F-4D97-AF65-F5344CB8AC3E}">
        <p14:creationId xmlns:p14="http://schemas.microsoft.com/office/powerpoint/2010/main" val="2984354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Title 1"/>
          <p:cNvSpPr txBox="1">
            <a:spLocks/>
          </p:cNvSpPr>
          <p:nvPr/>
        </p:nvSpPr>
        <p:spPr>
          <a:xfrm>
            <a:off x="484514" y="710620"/>
            <a:ext cx="6203785"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Homework</a:t>
            </a:r>
            <a:endParaRPr lang="en-US" b="1" dirty="0">
              <a:solidFill>
                <a:schemeClr val="tx1"/>
              </a:solidFill>
              <a:latin typeface="Calibri" panose="020F0502020204030204" pitchFamily="34" charset="0"/>
            </a:endParaRPr>
          </a:p>
        </p:txBody>
      </p:sp>
      <p:sp>
        <p:nvSpPr>
          <p:cNvPr id="12" name="Title 1"/>
          <p:cNvSpPr txBox="1">
            <a:spLocks/>
          </p:cNvSpPr>
          <p:nvPr/>
        </p:nvSpPr>
        <p:spPr>
          <a:xfrm>
            <a:off x="5970072" y="807639"/>
            <a:ext cx="2659578"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sz="3200" b="1" dirty="0" smtClean="0">
                <a:solidFill>
                  <a:schemeClr val="tx1"/>
                </a:solidFill>
                <a:latin typeface="Calibri" panose="020F0502020204030204" pitchFamily="34" charset="0"/>
              </a:rPr>
              <a:t>Questionnaire</a:t>
            </a:r>
            <a:endParaRPr lang="en-US" sz="3200" b="1" dirty="0">
              <a:solidFill>
                <a:schemeClr val="tx1"/>
              </a:solidFill>
              <a:latin typeface="Calibri" panose="020F0502020204030204" pitchFamily="34" charset="0"/>
            </a:endParaRPr>
          </a:p>
        </p:txBody>
      </p:sp>
      <p:sp>
        <p:nvSpPr>
          <p:cNvPr id="13" name="TextBox 12"/>
          <p:cNvSpPr txBox="1"/>
          <p:nvPr/>
        </p:nvSpPr>
        <p:spPr>
          <a:xfrm>
            <a:off x="826215" y="2422576"/>
            <a:ext cx="7491569" cy="1815882"/>
          </a:xfrm>
          <a:prstGeom prst="rect">
            <a:avLst/>
          </a:prstGeom>
          <a:noFill/>
        </p:spPr>
        <p:txBody>
          <a:bodyPr wrap="square" rtlCol="0">
            <a:spAutoFit/>
          </a:bodyPr>
          <a:lstStyle/>
          <a:p>
            <a:r>
              <a:rPr lang="en-GB" sz="2800" dirty="0"/>
              <a:t>Make notes on your </a:t>
            </a:r>
            <a:r>
              <a:rPr lang="en-GB" sz="2800" dirty="0" smtClean="0"/>
              <a:t>printout from todays lesson </a:t>
            </a:r>
            <a:r>
              <a:rPr lang="en-GB" sz="2800" dirty="0"/>
              <a:t>to explain what you have done and what the report shows. </a:t>
            </a:r>
            <a:endParaRPr lang="en-GB" sz="2800" dirty="0" smtClean="0"/>
          </a:p>
          <a:p>
            <a:r>
              <a:rPr lang="en-GB" sz="2800" dirty="0" smtClean="0"/>
              <a:t>Use the homework sheet for </a:t>
            </a:r>
            <a:r>
              <a:rPr lang="en-GB" sz="2800" dirty="0"/>
              <a:t>help with your notes</a:t>
            </a:r>
            <a:endParaRPr lang="en-GB" sz="2800" dirty="0"/>
          </a:p>
        </p:txBody>
      </p:sp>
      <p:sp>
        <p:nvSpPr>
          <p:cNvPr id="14" name="Title 1"/>
          <p:cNvSpPr txBox="1">
            <a:spLocks/>
          </p:cNvSpPr>
          <p:nvPr/>
        </p:nvSpPr>
        <p:spPr>
          <a:xfrm>
            <a:off x="492106" y="4148590"/>
            <a:ext cx="8635512"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Due:</a:t>
            </a:r>
            <a:endParaRPr lang="en-US" b="1" dirty="0">
              <a:solidFill>
                <a:schemeClr val="tx1"/>
              </a:solidFill>
              <a:latin typeface="Calibri" panose="020F0502020204030204" pitchFamily="34" charset="0"/>
            </a:endParaRPr>
          </a:p>
        </p:txBody>
      </p:sp>
      <p:sp>
        <p:nvSpPr>
          <p:cNvPr id="15" name="Rectangle 14"/>
          <p:cNvSpPr/>
          <p:nvPr/>
        </p:nvSpPr>
        <p:spPr>
          <a:xfrm>
            <a:off x="0" y="5265682"/>
            <a:ext cx="3121572" cy="1592317"/>
          </a:xfrm>
          <a:prstGeom prst="rect">
            <a:avLst/>
          </a:prstGeom>
          <a:solidFill>
            <a:schemeClr val="bg1"/>
          </a:solidFill>
        </p:spPr>
        <p:style>
          <a:lnRef idx="3">
            <a:schemeClr val="lt1"/>
          </a:lnRef>
          <a:fillRef idx="1">
            <a:schemeClr val="dk1"/>
          </a:fillRef>
          <a:effectRef idx="1">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43523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3879" y="2695176"/>
            <a:ext cx="7120617" cy="1323439"/>
          </a:xfrm>
          <a:prstGeom prst="rect">
            <a:avLst/>
          </a:prstGeom>
          <a:noFill/>
        </p:spPr>
        <p:txBody>
          <a:bodyPr wrap="square" rtlCol="0">
            <a:spAutoFit/>
          </a:bodyPr>
          <a:lstStyle/>
          <a:p>
            <a:r>
              <a:rPr lang="en-GB" sz="4000" dirty="0" smtClean="0">
                <a:solidFill>
                  <a:srgbClr val="FFFF00"/>
                </a:solidFill>
              </a:rPr>
              <a:t>Create a report based on your findings</a:t>
            </a:r>
            <a:endParaRPr lang="en-GB" sz="4000" b="1" dirty="0">
              <a:solidFill>
                <a:srgbClr val="FFFF00"/>
              </a:solidFill>
              <a:latin typeface="Calibri" panose="020F0502020204030204" pitchFamily="34" charset="0"/>
            </a:endParaRPr>
          </a:p>
        </p:txBody>
      </p:sp>
      <p:sp>
        <p:nvSpPr>
          <p:cNvPr id="3" name="Rectangle 2"/>
          <p:cNvSpPr/>
          <p:nvPr/>
        </p:nvSpPr>
        <p:spPr>
          <a:xfrm>
            <a:off x="3037985" y="662333"/>
            <a:ext cx="2932405" cy="163121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5000" b="1" cap="all" dirty="0" smtClean="0">
                <a:ln/>
                <a:solidFill>
                  <a:schemeClr val="accent1"/>
                </a:solidFill>
                <a:effectLst>
                  <a:outerShdw blurRad="19685" dist="12700" dir="5400000" algn="tl" rotWithShape="0">
                    <a:schemeClr val="accent1">
                      <a:satMod val="130000"/>
                      <a:alpha val="60000"/>
                    </a:schemeClr>
                  </a:outerShdw>
                </a:effectLst>
              </a:rPr>
              <a:t>AIM</a:t>
            </a:r>
            <a:endParaRPr lang="en-US" sz="5000" b="1" cap="all" spc="0" dirty="0">
              <a:ln/>
              <a:solidFill>
                <a:schemeClr val="accent1"/>
              </a:solidFill>
              <a:effectLst>
                <a:outerShdw blurRad="19685" dist="12700" dir="5400000" algn="tl" rotWithShape="0">
                  <a:schemeClr val="accent1">
                    <a:satMod val="130000"/>
                    <a:alpha val="60000"/>
                  </a:schemeClr>
                </a:outerShdw>
              </a:effectLst>
            </a:endParaRPr>
          </a:p>
        </p:txBody>
      </p:sp>
    </p:spTree>
    <p:extLst>
      <p:ext uri="{BB962C8B-B14F-4D97-AF65-F5344CB8AC3E}">
        <p14:creationId xmlns:p14="http://schemas.microsoft.com/office/powerpoint/2010/main" val="1004703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3879" y="2695176"/>
            <a:ext cx="7120617" cy="2554545"/>
          </a:xfrm>
          <a:prstGeom prst="rect">
            <a:avLst/>
          </a:prstGeom>
          <a:noFill/>
        </p:spPr>
        <p:txBody>
          <a:bodyPr wrap="square" rtlCol="0">
            <a:spAutoFit/>
          </a:bodyPr>
          <a:lstStyle/>
          <a:p>
            <a:pPr marL="742950" indent="-742950">
              <a:buFont typeface="+mj-lt"/>
              <a:buAutoNum type="arabicPeriod"/>
            </a:pPr>
            <a:r>
              <a:rPr lang="en-GB" sz="4000" dirty="0">
                <a:solidFill>
                  <a:srgbClr val="FFFF00"/>
                </a:solidFill>
              </a:rPr>
              <a:t>Take screenshots and explain your processes</a:t>
            </a:r>
          </a:p>
          <a:p>
            <a:pPr marL="742950" indent="-742950">
              <a:buFont typeface="+mj-lt"/>
              <a:buAutoNum type="arabicPeriod"/>
            </a:pPr>
            <a:r>
              <a:rPr lang="en-GB" sz="4000" dirty="0">
                <a:solidFill>
                  <a:srgbClr val="FFFF00"/>
                </a:solidFill>
              </a:rPr>
              <a:t>Create database reports using the Report Wizard</a:t>
            </a:r>
            <a:endParaRPr lang="en-GB" sz="4000" b="1" dirty="0">
              <a:solidFill>
                <a:srgbClr val="FFFF00"/>
              </a:solidFill>
              <a:latin typeface="Calibri" panose="020F0502020204030204" pitchFamily="34" charset="0"/>
            </a:endParaRPr>
          </a:p>
        </p:txBody>
      </p:sp>
      <p:sp>
        <p:nvSpPr>
          <p:cNvPr id="3" name="Rectangle 2"/>
          <p:cNvSpPr/>
          <p:nvPr/>
        </p:nvSpPr>
        <p:spPr>
          <a:xfrm>
            <a:off x="2847163" y="662333"/>
            <a:ext cx="3314049" cy="163121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5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5000" b="1" cap="all" spc="0" dirty="0">
              <a:ln/>
              <a:solidFill>
                <a:schemeClr val="accent1"/>
              </a:solidFill>
              <a:effectLst>
                <a:outerShdw blurRad="19685" dist="12700" dir="5400000" algn="tl" rotWithShape="0">
                  <a:schemeClr val="accent1">
                    <a:satMod val="130000"/>
                    <a:alpha val="60000"/>
                  </a:schemeClr>
                </a:outerShdw>
              </a:effectLst>
            </a:endParaRPr>
          </a:p>
        </p:txBody>
      </p:sp>
    </p:spTree>
    <p:extLst>
      <p:ext uri="{BB962C8B-B14F-4D97-AF65-F5344CB8AC3E}">
        <p14:creationId xmlns:p14="http://schemas.microsoft.com/office/powerpoint/2010/main" val="286823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902740913"/>
              </p:ext>
            </p:extLst>
          </p:nvPr>
        </p:nvGraphicFramePr>
        <p:xfrm>
          <a:off x="368491" y="2133600"/>
          <a:ext cx="8461610" cy="3107642"/>
        </p:xfrm>
        <a:graphic>
          <a:graphicData uri="http://schemas.openxmlformats.org/drawingml/2006/table">
            <a:tbl>
              <a:tblPr firstRow="1" bandRow="1">
                <a:tableStyleId>{5C22544A-7EE6-4342-B048-85BDC9FD1C3A}</a:tableStyleId>
              </a:tblPr>
              <a:tblGrid>
                <a:gridCol w="2070892"/>
                <a:gridCol w="6390718"/>
              </a:tblGrid>
              <a:tr h="1053309">
                <a:tc>
                  <a:txBody>
                    <a:bodyPr/>
                    <a:lstStyle/>
                    <a:p>
                      <a:pPr algn="ctr"/>
                      <a:r>
                        <a:rPr lang="en-GB" sz="3200" dirty="0" smtClean="0">
                          <a:solidFill>
                            <a:schemeClr val="tx1"/>
                          </a:solidFill>
                          <a:latin typeface="Calibri" pitchFamily="34" charset="0"/>
                          <a:cs typeface="Calibri" pitchFamily="34" charset="0"/>
                        </a:rPr>
                        <a:t>ALL</a:t>
                      </a:r>
                    </a:p>
                    <a:p>
                      <a:pPr algn="ctr"/>
                      <a:r>
                        <a:rPr lang="en-GB" sz="1800" dirty="0" smtClean="0">
                          <a:solidFill>
                            <a:schemeClr val="tx1"/>
                          </a:solidFill>
                          <a:latin typeface="Calibri" pitchFamily="34" charset="0"/>
                          <a:cs typeface="Calibri" pitchFamily="34" charset="0"/>
                        </a:rPr>
                        <a:t>(</a:t>
                      </a:r>
                      <a:r>
                        <a:rPr lang="en-GB" sz="1800" b="1" i="0" kern="1200" dirty="0" smtClean="0">
                          <a:solidFill>
                            <a:schemeClr val="tx1"/>
                          </a:solidFill>
                          <a:effectLst/>
                          <a:latin typeface="+mn-lt"/>
                          <a:ea typeface="+mn-ea"/>
                          <a:cs typeface="+mn-cs"/>
                        </a:rPr>
                        <a:t>Level 3</a:t>
                      </a:r>
                      <a:r>
                        <a:rPr lang="en-GB" sz="1800" baseline="0" dirty="0" smtClean="0">
                          <a:solidFill>
                            <a:schemeClr val="tx1"/>
                          </a:solidFill>
                          <a:latin typeface="Calibri" pitchFamily="34" charset="0"/>
                          <a:cs typeface="Calibri" pitchFamily="34" charset="0"/>
                        </a:rPr>
                        <a:t>)</a:t>
                      </a:r>
                      <a:endParaRPr lang="en-GB" sz="1800" dirty="0">
                        <a:solidFill>
                          <a:schemeClr val="tx1"/>
                        </a:solidFill>
                        <a:latin typeface="Calibri" pitchFamily="34" charset="0"/>
                        <a:cs typeface="Calibri" pitchFamily="34" charset="0"/>
                      </a:endParaRPr>
                    </a:p>
                  </a:txBody>
                  <a:tcPr anchor="ctr">
                    <a:solidFill>
                      <a:srgbClr val="D8E5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latin typeface="Calibri" pitchFamily="34" charset="0"/>
                          <a:cs typeface="Calibri" pitchFamily="34" charset="0"/>
                        </a:rPr>
                        <a:t>I can make judgements about digital content when evaluating and repurposing it for a given audience. </a:t>
                      </a:r>
                    </a:p>
                  </a:txBody>
                  <a:tcPr anchor="ctr">
                    <a:solidFill>
                      <a:srgbClr val="D8E5CC"/>
                    </a:solidFill>
                  </a:tcPr>
                </a:tc>
              </a:tr>
              <a:tr h="1104408">
                <a:tc>
                  <a:txBody>
                    <a:bodyPr/>
                    <a:lstStyle/>
                    <a:p>
                      <a:pPr algn="ctr"/>
                      <a:r>
                        <a:rPr lang="en-GB" sz="3200" b="1" dirty="0" smtClean="0">
                          <a:latin typeface="Calibri" pitchFamily="34" charset="0"/>
                          <a:cs typeface="Calibri" pitchFamily="34" charset="0"/>
                        </a:rPr>
                        <a:t>MOST</a:t>
                      </a:r>
                      <a:endParaRPr lang="en-GB" sz="3200" b="1" baseline="0" dirty="0" smtClean="0">
                        <a:latin typeface="Calibri" pitchFamily="34" charset="0"/>
                        <a:cs typeface="Calibri" pitchFamily="34" charset="0"/>
                      </a:endParaRPr>
                    </a:p>
                    <a:p>
                      <a:pPr algn="ctr"/>
                      <a:r>
                        <a:rPr lang="en-GB" sz="1800" b="1" baseline="0" dirty="0" smtClean="0">
                          <a:latin typeface="Calibri" pitchFamily="34" charset="0"/>
                          <a:cs typeface="Calibri" pitchFamily="34" charset="0"/>
                        </a:rPr>
                        <a:t>(Level 4)</a:t>
                      </a:r>
                      <a:endParaRPr lang="en-GB" sz="1800" b="1" dirty="0">
                        <a:latin typeface="Calibri" pitchFamily="34" charset="0"/>
                        <a:cs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i="0" kern="1200" dirty="0" smtClean="0">
                          <a:solidFill>
                            <a:schemeClr val="dk1"/>
                          </a:solidFill>
                          <a:effectLst/>
                          <a:latin typeface="+mn-lt"/>
                          <a:ea typeface="+mn-ea"/>
                          <a:cs typeface="+mn-cs"/>
                        </a:rPr>
                        <a:t>Analyse and evaluate data and information, and I know that poor quality data leads to unreliable results, and inaccurate conclusions.</a:t>
                      </a:r>
                    </a:p>
                  </a:txBody>
                  <a:tcPr anchor="ctr"/>
                </a:tc>
              </a:tr>
              <a:tr h="949925">
                <a:tc>
                  <a:txBody>
                    <a:bodyPr/>
                    <a:lstStyle/>
                    <a:p>
                      <a:pPr algn="ctr"/>
                      <a:r>
                        <a:rPr lang="en-GB" sz="3200" b="1" dirty="0" smtClean="0">
                          <a:latin typeface="Calibri" pitchFamily="34" charset="0"/>
                          <a:cs typeface="Calibri" pitchFamily="34" charset="0"/>
                        </a:rPr>
                        <a:t>SOME</a:t>
                      </a:r>
                    </a:p>
                    <a:p>
                      <a:pPr algn="ctr"/>
                      <a:r>
                        <a:rPr lang="en-GB" sz="1800" b="1" dirty="0" smtClean="0">
                          <a:latin typeface="Calibri" pitchFamily="34" charset="0"/>
                          <a:cs typeface="Calibri" pitchFamily="34" charset="0"/>
                        </a:rPr>
                        <a:t>(Level 5)</a:t>
                      </a:r>
                      <a:endParaRPr lang="en-GB" sz="1800" b="1" dirty="0">
                        <a:latin typeface="Calibri" pitchFamily="34" charset="0"/>
                        <a:cs typeface="Calibri" pitchFamily="34" charset="0"/>
                      </a:endParaRPr>
                    </a:p>
                  </a:txBody>
                  <a:tcPr anchor="ctr">
                    <a:solidFill>
                      <a:srgbClr val="D8E5CC"/>
                    </a:solidFill>
                  </a:tcPr>
                </a:tc>
                <a:tc>
                  <a:txBody>
                    <a:bodyPr/>
                    <a:lstStyle/>
                    <a:p>
                      <a:pPr algn="ctr"/>
                      <a:r>
                        <a:rPr lang="en-GB" sz="1800" b="1" i="0" kern="1200" dirty="0" smtClean="0">
                          <a:solidFill>
                            <a:schemeClr val="dk1"/>
                          </a:solidFill>
                          <a:effectLst/>
                          <a:latin typeface="+mn-lt"/>
                          <a:ea typeface="+mn-ea"/>
                          <a:cs typeface="+mn-cs"/>
                        </a:rPr>
                        <a:t>I can evaluate the appropriateness of digital devices, internet services and application software to achieve given goals. </a:t>
                      </a:r>
                    </a:p>
                  </a:txBody>
                  <a:tcPr anchor="ctr">
                    <a:solidFill>
                      <a:srgbClr val="D8E5CC"/>
                    </a:solidFill>
                  </a:tcPr>
                </a:tc>
              </a:tr>
            </a:tbl>
          </a:graphicData>
        </a:graphic>
      </p:graphicFrame>
      <p:sp>
        <p:nvSpPr>
          <p:cNvPr id="2" name="Rectangle 1"/>
          <p:cNvSpPr/>
          <p:nvPr/>
        </p:nvSpPr>
        <p:spPr>
          <a:xfrm>
            <a:off x="945205" y="1023757"/>
            <a:ext cx="7253589"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By the end of the lesson </a:t>
            </a:r>
          </a:p>
        </p:txBody>
      </p:sp>
      <p:sp>
        <p:nvSpPr>
          <p:cNvPr id="9" name="TextBox 8"/>
          <p:cNvSpPr txBox="1"/>
          <p:nvPr/>
        </p:nvSpPr>
        <p:spPr>
          <a:xfrm>
            <a:off x="2023381" y="91676"/>
            <a:ext cx="7120617" cy="707886"/>
          </a:xfrm>
          <a:prstGeom prst="rect">
            <a:avLst/>
          </a:prstGeom>
          <a:noFill/>
        </p:spPr>
        <p:txBody>
          <a:bodyPr wrap="square" rtlCol="0">
            <a:spAutoFit/>
          </a:bodyPr>
          <a:lstStyle/>
          <a:p>
            <a:r>
              <a:rPr lang="en-GB" sz="2000" dirty="0">
                <a:solidFill>
                  <a:srgbClr val="FFFF00"/>
                </a:solidFill>
              </a:rPr>
              <a:t>Take screenshots and explain your processes</a:t>
            </a:r>
          </a:p>
          <a:p>
            <a:r>
              <a:rPr lang="en-GB" sz="2000" dirty="0">
                <a:solidFill>
                  <a:srgbClr val="FFFF00"/>
                </a:solidFill>
              </a:rPr>
              <a:t>Create database reports using the Report Wizard</a:t>
            </a:r>
            <a:endParaRPr lang="en-GB" sz="2000" dirty="0">
              <a:solidFill>
                <a:srgbClr val="FFFF00"/>
              </a:solidFill>
            </a:endParaRPr>
          </a:p>
        </p:txBody>
      </p:sp>
    </p:spTree>
    <p:extLst>
      <p:ext uri="{BB962C8B-B14F-4D97-AF65-F5344CB8AC3E}">
        <p14:creationId xmlns:p14="http://schemas.microsoft.com/office/powerpoint/2010/main" val="184550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6203785"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Solving </a:t>
            </a:r>
            <a:r>
              <a:rPr lang="en-US" b="1" dirty="0">
                <a:solidFill>
                  <a:schemeClr val="tx1"/>
                </a:solidFill>
                <a:latin typeface="Calibri" panose="020F0502020204030204" pitchFamily="34" charset="0"/>
              </a:rPr>
              <a:t>the crime</a:t>
            </a: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799841"/>
            <a:ext cx="8153400" cy="1323439"/>
          </a:xfrm>
          <a:prstGeom prst="rect">
            <a:avLst/>
          </a:prstGeom>
        </p:spPr>
        <p:txBody>
          <a:bodyPr wrap="square">
            <a:spAutoFit/>
          </a:bodyPr>
          <a:lstStyle/>
          <a:p>
            <a:r>
              <a:rPr lang="en-GB" sz="2000" dirty="0"/>
              <a:t>Now the murderer has been arrested, Detective Turner needs to make sure that the case against him is watertight. In order to do this, he needs to be able to explain to the judge exactly how you found the murderer. You will need to present this in the form of a word-processed document.</a:t>
            </a:r>
            <a:endParaRPr lang="en-GB" sz="2000" dirty="0"/>
          </a:p>
        </p:txBody>
      </p:sp>
    </p:spTree>
    <p:extLst>
      <p:ext uri="{BB962C8B-B14F-4D97-AF65-F5344CB8AC3E}">
        <p14:creationId xmlns:p14="http://schemas.microsoft.com/office/powerpoint/2010/main" val="2181936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6203785"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New learning</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799841"/>
            <a:ext cx="8153400" cy="707886"/>
          </a:xfrm>
          <a:prstGeom prst="rect">
            <a:avLst/>
          </a:prstGeom>
        </p:spPr>
        <p:txBody>
          <a:bodyPr wrap="square">
            <a:spAutoFit/>
          </a:bodyPr>
          <a:lstStyle/>
          <a:p>
            <a:r>
              <a:rPr lang="en-GB" sz="2000" dirty="0"/>
              <a:t>Open </a:t>
            </a:r>
            <a:r>
              <a:rPr lang="en-GB" sz="2000" b="1" dirty="0" smtClean="0"/>
              <a:t>Y7 T4 L5 - Starter</a:t>
            </a:r>
            <a:r>
              <a:rPr lang="en-GB" sz="2000" dirty="0"/>
              <a:t> and complete the worksheet with a partner. Remember to save your work!</a:t>
            </a:r>
            <a:endParaRPr lang="en-GB" sz="2000" dirty="0"/>
          </a:p>
        </p:txBody>
      </p:sp>
    </p:spTree>
    <p:extLst>
      <p:ext uri="{BB962C8B-B14F-4D97-AF65-F5344CB8AC3E}">
        <p14:creationId xmlns:p14="http://schemas.microsoft.com/office/powerpoint/2010/main" val="834116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6203785"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Talk Task</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799841"/>
            <a:ext cx="8153400" cy="3170099"/>
          </a:xfrm>
          <a:prstGeom prst="rect">
            <a:avLst/>
          </a:prstGeom>
        </p:spPr>
        <p:txBody>
          <a:bodyPr wrap="square">
            <a:spAutoFit/>
          </a:bodyPr>
          <a:lstStyle/>
          <a:p>
            <a:r>
              <a:rPr lang="en-GB" sz="2000" dirty="0"/>
              <a:t>Go to your folder for this unit (</a:t>
            </a:r>
            <a:r>
              <a:rPr lang="en-GB" sz="2000" b="1" dirty="0"/>
              <a:t>Unit 7.5 – Murder Most Horrid</a:t>
            </a:r>
            <a:r>
              <a:rPr lang="en-GB" sz="2000" dirty="0"/>
              <a:t>) and locate the </a:t>
            </a:r>
            <a:r>
              <a:rPr lang="en-GB" sz="2000" dirty="0" smtClean="0"/>
              <a:t>document you saved when you found out who the murderer was last lesson.</a:t>
            </a:r>
          </a:p>
          <a:p>
            <a:endParaRPr lang="en-GB" sz="2000" dirty="0"/>
          </a:p>
          <a:p>
            <a:r>
              <a:rPr lang="en-GB" sz="2000" dirty="0"/>
              <a:t>You are going to perform the same searches again but this time you will need to provide evidence that you have performed the searches by taking screenshots of your results</a:t>
            </a:r>
            <a:r>
              <a:rPr lang="en-GB" sz="2000" dirty="0" smtClean="0"/>
              <a:t>.</a:t>
            </a:r>
          </a:p>
          <a:p>
            <a:endParaRPr lang="en-GB" sz="2000" dirty="0"/>
          </a:p>
          <a:p>
            <a:r>
              <a:rPr lang="en-GB" sz="2000" dirty="0" smtClean="0"/>
              <a:t>Open</a:t>
            </a:r>
            <a:r>
              <a:rPr lang="en-GB" sz="2000" dirty="0"/>
              <a:t> </a:t>
            </a:r>
            <a:r>
              <a:rPr lang="en-GB" sz="2000" dirty="0" smtClean="0"/>
              <a:t>Lesson 5 Database and </a:t>
            </a:r>
            <a:r>
              <a:rPr lang="en-GB" sz="2000" dirty="0"/>
              <a:t>take a minute or two to explain to a partner how to make a </a:t>
            </a:r>
            <a:r>
              <a:rPr lang="en-GB" sz="2000" b="1" dirty="0" smtClean="0"/>
              <a:t>query </a:t>
            </a:r>
            <a:r>
              <a:rPr lang="en-GB" sz="2000" dirty="0" smtClean="0"/>
              <a:t>Can </a:t>
            </a:r>
            <a:r>
              <a:rPr lang="en-GB" sz="2000" dirty="0"/>
              <a:t>you remember how? Discuss the steps as a class.</a:t>
            </a:r>
          </a:p>
        </p:txBody>
      </p:sp>
    </p:spTree>
    <p:extLst>
      <p:ext uri="{BB962C8B-B14F-4D97-AF65-F5344CB8AC3E}">
        <p14:creationId xmlns:p14="http://schemas.microsoft.com/office/powerpoint/2010/main" val="282041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256" y="79453"/>
            <a:ext cx="181812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effectLst>
              </a:rPr>
              <a:t>Learning</a:t>
            </a:r>
          </a:p>
          <a:p>
            <a:pPr algn="ctr"/>
            <a:r>
              <a:rPr lang="en-US" sz="2000" b="1" cap="all" dirty="0" smtClean="0">
                <a:ln/>
                <a:solidFill>
                  <a:schemeClr val="accent1"/>
                </a:solidFill>
                <a:effectLst>
                  <a:outerShdw blurRad="19685" dist="12700" dir="5400000" algn="tl" rotWithShape="0">
                    <a:schemeClr val="accent1">
                      <a:satMod val="130000"/>
                      <a:alpha val="60000"/>
                    </a:schemeClr>
                  </a:outerShdw>
                </a:effectLst>
              </a:rPr>
              <a:t>objectives</a:t>
            </a:r>
            <a:endParaRPr lang="en-US" sz="2000" b="1" cap="all" spc="0" dirty="0">
              <a:ln/>
              <a:solidFill>
                <a:schemeClr val="accent1"/>
              </a:solidFill>
              <a:effectLst>
                <a:outerShdw blurRad="19685" dist="12700" dir="5400000" algn="tl" rotWithShape="0">
                  <a:schemeClr val="accent1">
                    <a:satMod val="130000"/>
                    <a:alpha val="60000"/>
                  </a:schemeClr>
                </a:outerShdw>
              </a:effectLst>
            </a:endParaRPr>
          </a:p>
        </p:txBody>
      </p:sp>
      <p:cxnSp>
        <p:nvCxnSpPr>
          <p:cNvPr id="8" name="Straight Connector 7"/>
          <p:cNvCxnSpPr/>
          <p:nvPr/>
        </p:nvCxnSpPr>
        <p:spPr>
          <a:xfrm>
            <a:off x="0" y="794113"/>
            <a:ext cx="9144000" cy="0"/>
          </a:xfrm>
          <a:prstGeom prst="line">
            <a:avLst/>
          </a:prstGeom>
        </p:spPr>
        <p:style>
          <a:lnRef idx="2">
            <a:schemeClr val="accent3"/>
          </a:lnRef>
          <a:fillRef idx="0">
            <a:schemeClr val="accent3"/>
          </a:fillRef>
          <a:effectRef idx="1">
            <a:schemeClr val="accent3"/>
          </a:effectRef>
          <a:fontRef idx="minor">
            <a:schemeClr val="tx1"/>
          </a:fontRef>
        </p:style>
      </p:cxnSp>
      <p:sp>
        <p:nvSpPr>
          <p:cNvPr id="11" name="Rectangle 10"/>
          <p:cNvSpPr/>
          <p:nvPr/>
        </p:nvSpPr>
        <p:spPr>
          <a:xfrm>
            <a:off x="513258" y="1902382"/>
            <a:ext cx="7543800" cy="1077218"/>
          </a:xfrm>
          <a:prstGeom prst="rect">
            <a:avLst/>
          </a:prstGeom>
        </p:spPr>
        <p:txBody>
          <a:bodyPr wrap="square">
            <a:spAutoFit/>
          </a:bodyPr>
          <a:lstStyle/>
          <a:p>
            <a:r>
              <a:rPr lang="en-GB" sz="3200" dirty="0"/>
              <a:t/>
            </a:r>
            <a:br>
              <a:rPr lang="en-GB" sz="3200" dirty="0"/>
            </a:br>
            <a:endParaRPr lang="en-GB" sz="3200" dirty="0" smtClean="0">
              <a:latin typeface="Calibri" pitchFamily="34" charset="0"/>
              <a:cs typeface="Calibri" pitchFamily="34" charset="0"/>
            </a:endParaRPr>
          </a:p>
        </p:txBody>
      </p:sp>
      <p:sp>
        <p:nvSpPr>
          <p:cNvPr id="5" name="TextBox 4"/>
          <p:cNvSpPr txBox="1"/>
          <p:nvPr/>
        </p:nvSpPr>
        <p:spPr>
          <a:xfrm>
            <a:off x="2023381" y="91676"/>
            <a:ext cx="7120617" cy="707886"/>
          </a:xfrm>
          <a:prstGeom prst="rect">
            <a:avLst/>
          </a:prstGeom>
          <a:noFill/>
        </p:spPr>
        <p:txBody>
          <a:bodyPr wrap="square" rtlCol="0">
            <a:spAutoFit/>
          </a:bodyPr>
          <a:lstStyle/>
          <a:p>
            <a:pPr marL="742950" indent="-742950">
              <a:buFont typeface="+mj-lt"/>
              <a:buAutoNum type="arabicPeriod"/>
            </a:pPr>
            <a:r>
              <a:rPr lang="en-GB" sz="2000" dirty="0">
                <a:solidFill>
                  <a:srgbClr val="FFFF00"/>
                </a:solidFill>
              </a:rPr>
              <a:t>Take screenshots and explain your processes</a:t>
            </a:r>
          </a:p>
          <a:p>
            <a:pPr marL="742950" indent="-742950">
              <a:buFont typeface="+mj-lt"/>
              <a:buAutoNum type="arabicPeriod"/>
            </a:pPr>
            <a:r>
              <a:rPr lang="en-GB" sz="2000" dirty="0">
                <a:solidFill>
                  <a:srgbClr val="FFFF00"/>
                </a:solidFill>
              </a:rPr>
              <a:t>Create database reports using the Report Wizard</a:t>
            </a:r>
            <a:endParaRPr lang="en-GB" sz="2000" b="1" dirty="0">
              <a:solidFill>
                <a:srgbClr val="FFFF00"/>
              </a:solidFill>
              <a:latin typeface="Calibri" panose="020F0502020204030204" pitchFamily="34" charset="0"/>
            </a:endParaRPr>
          </a:p>
        </p:txBody>
      </p:sp>
      <p:sp>
        <p:nvSpPr>
          <p:cNvPr id="6" name="Rectangle 5"/>
          <p:cNvSpPr/>
          <p:nvPr/>
        </p:nvSpPr>
        <p:spPr>
          <a:xfrm>
            <a:off x="2023382" y="5395323"/>
            <a:ext cx="2286000" cy="1264449"/>
          </a:xfrm>
          <a:prstGeom prst="rect">
            <a:avLst/>
          </a:prstGeom>
        </p:spPr>
        <p:txBody>
          <a:bodyPr wrap="square">
            <a:spAutoFit/>
          </a:bodyPr>
          <a:lstStyle/>
          <a:p>
            <a:pPr>
              <a:spcBef>
                <a:spcPts val="500"/>
              </a:spcBef>
            </a:pPr>
            <a:r>
              <a:rPr lang="en-GB" sz="2400" dirty="0" smtClean="0"/>
              <a:t>Filters</a:t>
            </a:r>
            <a:r>
              <a:rPr lang="en-GB" sz="2400" dirty="0"/>
              <a:t/>
            </a:r>
            <a:br>
              <a:rPr lang="en-GB" sz="2400" dirty="0"/>
            </a:br>
            <a:r>
              <a:rPr lang="en-GB" sz="2400" dirty="0" smtClean="0"/>
              <a:t>Data</a:t>
            </a:r>
          </a:p>
          <a:p>
            <a:pPr>
              <a:spcBef>
                <a:spcPts val="500"/>
              </a:spcBef>
            </a:pPr>
            <a:r>
              <a:rPr lang="en-GB" sz="2400" dirty="0" smtClean="0">
                <a:latin typeface="Calibri" panose="020F0502020204030204" pitchFamily="34" charset="0"/>
              </a:rPr>
              <a:t>Queries</a:t>
            </a:r>
            <a:endParaRPr lang="en-GB" sz="2400" dirty="0">
              <a:latin typeface="Calibri" panose="020F0502020204030204" pitchFamily="34" charset="0"/>
            </a:endParaRPr>
          </a:p>
        </p:txBody>
      </p:sp>
      <p:sp>
        <p:nvSpPr>
          <p:cNvPr id="9" name="Rectangle 8"/>
          <p:cNvSpPr/>
          <p:nvPr/>
        </p:nvSpPr>
        <p:spPr>
          <a:xfrm>
            <a:off x="4572000" y="5395323"/>
            <a:ext cx="2286000" cy="1697901"/>
          </a:xfrm>
          <a:prstGeom prst="rect">
            <a:avLst/>
          </a:prstGeom>
        </p:spPr>
        <p:txBody>
          <a:bodyPr wrap="square">
            <a:spAutoFit/>
          </a:bodyPr>
          <a:lstStyle/>
          <a:p>
            <a:pPr>
              <a:spcBef>
                <a:spcPts val="500"/>
              </a:spcBef>
            </a:pPr>
            <a:r>
              <a:rPr lang="en-GB" sz="2400" dirty="0" smtClean="0"/>
              <a:t>Database</a:t>
            </a:r>
            <a:r>
              <a:rPr lang="en-GB" sz="2400" dirty="0"/>
              <a:t/>
            </a:r>
            <a:br>
              <a:rPr lang="en-GB" sz="2400" dirty="0"/>
            </a:br>
            <a:r>
              <a:rPr lang="en-GB" sz="2400" dirty="0" smtClean="0"/>
              <a:t>Reports</a:t>
            </a:r>
          </a:p>
          <a:p>
            <a:pPr>
              <a:spcBef>
                <a:spcPts val="500"/>
              </a:spcBef>
            </a:pPr>
            <a:r>
              <a:rPr lang="en-GB" sz="2400" dirty="0"/>
              <a:t>Interrogate</a:t>
            </a:r>
            <a:endParaRPr lang="en-GB" sz="2400" dirty="0">
              <a:latin typeface="Calibri" panose="020F0502020204030204" pitchFamily="34" charset="0"/>
            </a:endParaRPr>
          </a:p>
          <a:p>
            <a:pPr>
              <a:spcBef>
                <a:spcPts val="500"/>
              </a:spcBef>
            </a:pPr>
            <a:endParaRPr lang="en-GB" sz="2400" b="1" dirty="0">
              <a:latin typeface="Calibri" panose="020F0502020204030204" pitchFamily="34" charset="0"/>
            </a:endParaRPr>
          </a:p>
        </p:txBody>
      </p:sp>
      <p:sp>
        <p:nvSpPr>
          <p:cNvPr id="12" name="Title 1"/>
          <p:cNvSpPr txBox="1">
            <a:spLocks/>
          </p:cNvSpPr>
          <p:nvPr/>
        </p:nvSpPr>
        <p:spPr>
          <a:xfrm>
            <a:off x="457200" y="823621"/>
            <a:ext cx="6203785" cy="988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bg1"/>
                </a:solidFill>
                <a:latin typeface="Monaco"/>
                <a:ea typeface="+mj-ea"/>
                <a:cs typeface="+mj-cs"/>
              </a:defRPr>
            </a:lvl1pPr>
          </a:lstStyle>
          <a:p>
            <a:pPr algn="l"/>
            <a:r>
              <a:rPr lang="en-US" b="1" dirty="0" smtClean="0">
                <a:solidFill>
                  <a:schemeClr val="tx1"/>
                </a:solidFill>
                <a:latin typeface="Calibri" panose="020F0502020204030204" pitchFamily="34" charset="0"/>
              </a:rPr>
              <a:t>Learning development</a:t>
            </a:r>
            <a:endParaRPr lang="en-US" b="1" dirty="0">
              <a:solidFill>
                <a:schemeClr val="tx1"/>
              </a:solidFill>
              <a:latin typeface="Calibri" panose="020F0502020204030204" pitchFamily="34" charset="0"/>
            </a:endParaRPr>
          </a:p>
        </p:txBody>
      </p:sp>
      <p:sp>
        <p:nvSpPr>
          <p:cNvPr id="15" name="Rectangle 14"/>
          <p:cNvSpPr/>
          <p:nvPr/>
        </p:nvSpPr>
        <p:spPr>
          <a:xfrm>
            <a:off x="1114319" y="4396111"/>
            <a:ext cx="2912678" cy="1323439"/>
          </a:xfrm>
          <a:prstGeom prst="rect">
            <a:avLst/>
          </a:prstGeom>
        </p:spPr>
        <p:txBody>
          <a:bodyPr wrap="square">
            <a:spAutoFit/>
          </a:bodyPr>
          <a:lstStyle/>
          <a:p>
            <a:r>
              <a:rPr lang="en-GB" sz="4000" dirty="0" smtClean="0"/>
              <a:t/>
            </a:r>
            <a:br>
              <a:rPr lang="en-GB" sz="4000" dirty="0" smtClean="0"/>
            </a:br>
            <a:endParaRPr lang="en-GB" sz="4000" dirty="0"/>
          </a:p>
        </p:txBody>
      </p:sp>
      <p:sp>
        <p:nvSpPr>
          <p:cNvPr id="3" name="Rectangle 2"/>
          <p:cNvSpPr/>
          <p:nvPr/>
        </p:nvSpPr>
        <p:spPr>
          <a:xfrm>
            <a:off x="457200" y="1799841"/>
            <a:ext cx="8153400" cy="3170099"/>
          </a:xfrm>
          <a:prstGeom prst="rect">
            <a:avLst/>
          </a:prstGeom>
        </p:spPr>
        <p:txBody>
          <a:bodyPr wrap="square">
            <a:spAutoFit/>
          </a:bodyPr>
          <a:lstStyle/>
          <a:p>
            <a:r>
              <a:rPr lang="en-GB" sz="2000" dirty="0"/>
              <a:t>You need to make a word-processed document that has screenshots of results from each of </a:t>
            </a:r>
            <a:r>
              <a:rPr lang="en-GB" sz="2000" dirty="0" smtClean="0"/>
              <a:t>the filters. </a:t>
            </a:r>
            <a:r>
              <a:rPr lang="en-GB" sz="2000" dirty="0"/>
              <a:t>This also needs to explain exactly what you have searched for. </a:t>
            </a:r>
            <a:r>
              <a:rPr lang="en-GB" sz="2000" dirty="0" smtClean="0"/>
              <a:t> Your teacher will show you how to perform a screenshot.</a:t>
            </a:r>
            <a:endParaRPr lang="en-GB" sz="2000" dirty="0"/>
          </a:p>
          <a:p>
            <a:r>
              <a:rPr lang="en-GB" sz="2000" dirty="0"/>
              <a:t>Open </a:t>
            </a:r>
            <a:r>
              <a:rPr lang="en-GB" sz="2000" b="1" dirty="0" smtClean="0"/>
              <a:t>Y7 T4 L5 – Main activity. </a:t>
            </a:r>
            <a:r>
              <a:rPr lang="en-GB" sz="2000" dirty="0" smtClean="0"/>
              <a:t>You </a:t>
            </a:r>
            <a:r>
              <a:rPr lang="en-GB" sz="2000" dirty="0"/>
              <a:t>need to save this into your folder for this unit</a:t>
            </a:r>
            <a:r>
              <a:rPr lang="en-GB" sz="2000" dirty="0" smtClean="0"/>
              <a:t>.</a:t>
            </a:r>
          </a:p>
          <a:p>
            <a:endParaRPr lang="en-GB" sz="2000" dirty="0"/>
          </a:p>
          <a:p>
            <a:r>
              <a:rPr lang="en-GB" sz="2000" dirty="0"/>
              <a:t>Now perform each search from </a:t>
            </a:r>
            <a:r>
              <a:rPr lang="en-GB" sz="2000" dirty="0" smtClean="0"/>
              <a:t>last lesson again</a:t>
            </a:r>
            <a:r>
              <a:rPr lang="en-GB" sz="2000" dirty="0"/>
              <a:t>, this time taking a screenshot of each filter. Paste these into your saved version of </a:t>
            </a:r>
            <a:r>
              <a:rPr lang="en-GB" sz="2000" b="1" dirty="0"/>
              <a:t>Y7 T4 L5 – Main activity</a:t>
            </a:r>
            <a:r>
              <a:rPr lang="en-GB" sz="2000" dirty="0" smtClean="0"/>
              <a:t>, </a:t>
            </a:r>
            <a:r>
              <a:rPr lang="en-GB" sz="2000" dirty="0"/>
              <a:t>and add annotations to show how the crime was solved.</a:t>
            </a:r>
          </a:p>
          <a:p>
            <a:endParaRPr lang="en-GB" sz="2000" dirty="0"/>
          </a:p>
        </p:txBody>
      </p:sp>
    </p:spTree>
    <p:extLst>
      <p:ext uri="{BB962C8B-B14F-4D97-AF65-F5344CB8AC3E}">
        <p14:creationId xmlns:p14="http://schemas.microsoft.com/office/powerpoint/2010/main" val="3813558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3361</TotalTime>
  <Words>989</Words>
  <Application>Microsoft Office PowerPoint</Application>
  <PresentationFormat>On-screen Show (4:3)</PresentationFormat>
  <Paragraphs>239</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Genesis</vt:lpstr>
      <vt:lpstr>Do it now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WPSC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Estelle Marchant</dc:creator>
  <cp:lastModifiedBy>Estelle Marchant</cp:lastModifiedBy>
  <cp:revision>146</cp:revision>
  <dcterms:created xsi:type="dcterms:W3CDTF">2013-09-15T10:17:44Z</dcterms:created>
  <dcterms:modified xsi:type="dcterms:W3CDTF">2014-03-23T18:00:51Z</dcterms:modified>
</cp:coreProperties>
</file>