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7" r:id="rId3"/>
    <p:sldId id="294" r:id="rId4"/>
    <p:sldId id="295" r:id="rId5"/>
    <p:sldId id="257" r:id="rId6"/>
    <p:sldId id="311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58D"/>
    <a:srgbClr val="D8E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82676" autoAdjust="0"/>
  </p:normalViewPr>
  <p:slideViewPr>
    <p:cSldViewPr snapToGrid="0" snapToObjects="1">
      <p:cViewPr>
        <p:scale>
          <a:sx n="50" d="100"/>
          <a:sy n="50" d="100"/>
        </p:scale>
        <p:origin x="-22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3734-FA2A-4300-A87B-605B9729B104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5501-7786-43D8-9657-F23498A33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3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New learning</a:t>
            </a:r>
          </a:p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3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New learning</a:t>
            </a:r>
          </a:p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3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8517" y="6350772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Computing and 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944819"/>
            <a:ext cx="8228014" cy="41883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29" y="5898508"/>
            <a:ext cx="935667" cy="93566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6892" y="5407777"/>
            <a:ext cx="17607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Keywords</a:t>
            </a:r>
            <a:endParaRPr lang="en-US" sz="2000" b="1" cap="all" spc="0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679BC7E7-EA8E-4DA7-915E-CC098D9BADCB}" type="datetimeFigureOut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onac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0000FF"/>
        </a:buClr>
        <a:buSzPct val="90000"/>
        <a:buFont typeface="Wingdings" charset="2"/>
        <a:buChar char="S"/>
        <a:defRPr sz="22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20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mart-learning-demo.co.uk/smartictvle/yr7_glossary/databas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-learning-demo.co.uk/smartictvle/yr7_glossary/emai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5904" y="77127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 it now activity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04" y="1628507"/>
            <a:ext cx="1067243" cy="96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592" y="5171145"/>
            <a:ext cx="3007844" cy="163830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696753" y="1628507"/>
            <a:ext cx="6896003" cy="3631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/>
              <a:t>Your new-found skills at creating </a:t>
            </a:r>
            <a:r>
              <a:rPr lang="en-GB" sz="2000" dirty="0" smtClean="0"/>
              <a:t>and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/>
              <a:t>using</a:t>
            </a:r>
            <a:r>
              <a:rPr lang="en-GB" sz="2000" dirty="0"/>
              <a:t> </a:t>
            </a:r>
            <a:r>
              <a:rPr lang="en-GB" sz="2000" b="1" dirty="0">
                <a:hlinkClick r:id="rId4" tooltip="Definition of Database"/>
              </a:rPr>
              <a:t>databases</a:t>
            </a:r>
            <a:r>
              <a:rPr lang="en-GB" sz="2000" dirty="0"/>
              <a:t> have made you legendary among </a:t>
            </a:r>
            <a:r>
              <a:rPr lang="en-GB" sz="2000" dirty="0" smtClean="0"/>
              <a:t>your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/>
              <a:t>f</a:t>
            </a:r>
            <a:r>
              <a:rPr lang="en-GB" sz="2000" dirty="0" smtClean="0"/>
              <a:t>riends</a:t>
            </a:r>
            <a:r>
              <a:rPr lang="en-GB" sz="2000" dirty="0"/>
              <a:t>! Now one of your friends, Jasmine, has </a:t>
            </a:r>
            <a:r>
              <a:rPr lang="en-GB" sz="2000" dirty="0" smtClean="0"/>
              <a:t>emailed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/>
              <a:t>you</a:t>
            </a:r>
            <a:r>
              <a:rPr lang="en-GB" sz="2000" dirty="0"/>
              <a:t>, to ask a favour. She wants you to help her set </a:t>
            </a:r>
            <a:r>
              <a:rPr lang="en-GB" sz="2000" dirty="0" smtClean="0"/>
              <a:t>up a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/>
              <a:t>d</a:t>
            </a:r>
            <a:r>
              <a:rPr lang="en-GB" sz="2000" dirty="0" smtClean="0"/>
              <a:t>atabase </a:t>
            </a:r>
            <a:r>
              <a:rPr lang="en-GB" sz="2000" dirty="0"/>
              <a:t>of all her friends, so she remembers to send </a:t>
            </a:r>
            <a:r>
              <a:rPr lang="en-GB" sz="2000" dirty="0" smtClean="0"/>
              <a:t>them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/>
              <a:t>birthday cards</a:t>
            </a:r>
          </a:p>
          <a:p>
            <a:pPr eaLnBrk="1" hangingPunct="1">
              <a:spcBef>
                <a:spcPct val="50000"/>
              </a:spcBef>
            </a:pPr>
            <a:endParaRPr lang="en-GB" sz="2000" dirty="0"/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/>
              <a:t>Read the email to find out what she wants your help with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98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879" y="2695176"/>
            <a:ext cx="7120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Demonstrate your understanding of this terms work on databases</a:t>
            </a:r>
            <a:endParaRPr lang="en-GB" sz="40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7985" y="662333"/>
            <a:ext cx="29324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AIM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7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879" y="2695176"/>
            <a:ext cx="71206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Create a database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Create tables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Create queries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Create reports</a:t>
            </a:r>
            <a:endParaRPr lang="en-GB" sz="40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7163" y="662333"/>
            <a:ext cx="331404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256" y="79453"/>
            <a:ext cx="1818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06002"/>
              </p:ext>
            </p:extLst>
          </p:nvPr>
        </p:nvGraphicFramePr>
        <p:xfrm>
          <a:off x="368491" y="2133600"/>
          <a:ext cx="846161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92"/>
                <a:gridCol w="6390718"/>
              </a:tblGrid>
              <a:tr h="105330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3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make judgements about digital content when evaluating and repurposing it for a given audience. 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filters or can perform single criteria searches for information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  <a:tr h="110440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MOST</a:t>
                      </a:r>
                      <a:endParaRPr lang="en-GB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(Level 4)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and evaluate data and information, and I know that poor quality data leads to unreliable results, and inaccurate conclusions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more complex searches for information e.g. using Boolean and relational operators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4992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(Level 5)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evaluate the appropriateness of digital devices, internet services and application software to achieve given goals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Query data on one table using a typical query language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45205" y="1023757"/>
            <a:ext cx="7253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 the end of the lesson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3381" y="91676"/>
            <a:ext cx="7120617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Create a database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</a:t>
            </a:r>
            <a:r>
              <a:rPr lang="en-GB" sz="2000" dirty="0" smtClean="0">
                <a:solidFill>
                  <a:srgbClr val="FFFF00"/>
                </a:solidFill>
              </a:rPr>
              <a:t>tables</a:t>
            </a: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r>
              <a:rPr lang="en-GB" sz="2000" dirty="0">
                <a:solidFill>
                  <a:srgbClr val="FFFF00"/>
                </a:solidFill>
              </a:rPr>
              <a:t>Create queries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reports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256" y="79453"/>
            <a:ext cx="1818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3258" y="1902382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3382" y="5395323"/>
            <a:ext cx="2286000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400" dirty="0" smtClean="0"/>
              <a:t>Filters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Data</a:t>
            </a:r>
          </a:p>
          <a:p>
            <a:pPr>
              <a:spcBef>
                <a:spcPts val="500"/>
              </a:spcBef>
            </a:pPr>
            <a:r>
              <a:rPr lang="en-GB" sz="2400" dirty="0" smtClean="0">
                <a:latin typeface="Calibri" panose="020F0502020204030204" pitchFamily="34" charset="0"/>
              </a:rPr>
              <a:t>Queries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395323"/>
            <a:ext cx="22860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400" dirty="0" smtClean="0"/>
              <a:t>Database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Reports</a:t>
            </a:r>
          </a:p>
          <a:p>
            <a:pPr>
              <a:spcBef>
                <a:spcPts val="500"/>
              </a:spcBef>
            </a:pPr>
            <a:r>
              <a:rPr lang="en-GB" sz="2400" dirty="0"/>
              <a:t>Interrogate</a:t>
            </a:r>
            <a:endParaRPr lang="en-GB" sz="2400" dirty="0"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</a:pP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823621"/>
            <a:ext cx="6203785" cy="988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Monaco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Assessment task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4319" y="4396111"/>
            <a:ext cx="2912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99841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Read Jasmine's </a:t>
            </a:r>
            <a:r>
              <a:rPr lang="en-GB" sz="2000" b="1" dirty="0">
                <a:hlinkClick r:id="rId3" tooltip="Definition of Email"/>
              </a:rPr>
              <a:t>email</a:t>
            </a:r>
            <a:r>
              <a:rPr lang="en-GB" sz="2000" dirty="0"/>
              <a:t> carefully before you begin. Open </a:t>
            </a:r>
            <a:r>
              <a:rPr lang="en-GB" sz="2000" b="1" dirty="0" smtClean="0"/>
              <a:t>L6 Assessment email </a:t>
            </a:r>
            <a:r>
              <a:rPr lang="en-GB" sz="2000" dirty="0"/>
              <a:t> to see the email.</a:t>
            </a:r>
          </a:p>
          <a:p>
            <a:r>
              <a:rPr lang="en-GB" sz="2000" dirty="0"/>
              <a:t>Open a database and save it as </a:t>
            </a:r>
            <a:r>
              <a:rPr lang="en-GB" sz="2000" b="1" dirty="0"/>
              <a:t>Unit 7.5 Unit assessment</a:t>
            </a:r>
            <a:r>
              <a:rPr lang="en-GB" sz="2000" dirty="0"/>
              <a:t> in your folder </a:t>
            </a:r>
            <a:r>
              <a:rPr lang="en-GB" sz="2000" b="1" dirty="0"/>
              <a:t>Unit 7.5 – Murder Most Horrid</a:t>
            </a:r>
            <a:r>
              <a:rPr lang="en-GB" sz="2000" dirty="0"/>
              <a:t>.</a:t>
            </a:r>
          </a:p>
          <a:p>
            <a:r>
              <a:rPr lang="en-GB" sz="2000" dirty="0"/>
              <a:t>Open </a:t>
            </a:r>
            <a:r>
              <a:rPr lang="en-GB" sz="2000" b="1" dirty="0" smtClean="0"/>
              <a:t>L6 assessment database</a:t>
            </a:r>
            <a:r>
              <a:rPr lang="en-GB" sz="2000" dirty="0" smtClean="0"/>
              <a:t>, </a:t>
            </a:r>
            <a:r>
              <a:rPr lang="en-GB" sz="2000" dirty="0"/>
              <a:t>the Friends database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23381" y="91676"/>
            <a:ext cx="7120617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Create a database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</a:t>
            </a:r>
            <a:r>
              <a:rPr lang="en-GB" sz="2000" dirty="0" smtClean="0">
                <a:solidFill>
                  <a:srgbClr val="FFFF00"/>
                </a:solidFill>
              </a:rPr>
              <a:t>tables</a:t>
            </a: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r>
              <a:rPr lang="en-GB" sz="2000" dirty="0">
                <a:solidFill>
                  <a:srgbClr val="FFFF00"/>
                </a:solidFill>
              </a:rPr>
              <a:t>Create queries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reports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256" y="79453"/>
            <a:ext cx="1818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3258" y="1902382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3382" y="5395323"/>
            <a:ext cx="2286000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400" dirty="0" smtClean="0"/>
              <a:t>Filters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Data</a:t>
            </a:r>
          </a:p>
          <a:p>
            <a:pPr>
              <a:spcBef>
                <a:spcPts val="500"/>
              </a:spcBef>
            </a:pPr>
            <a:r>
              <a:rPr lang="en-GB" sz="2400" dirty="0" smtClean="0">
                <a:latin typeface="Calibri" panose="020F0502020204030204" pitchFamily="34" charset="0"/>
              </a:rPr>
              <a:t>Queries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395323"/>
            <a:ext cx="22860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GB" sz="2400" dirty="0" smtClean="0"/>
              <a:t>Database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Reports</a:t>
            </a:r>
          </a:p>
          <a:p>
            <a:pPr>
              <a:spcBef>
                <a:spcPts val="500"/>
              </a:spcBef>
            </a:pPr>
            <a:r>
              <a:rPr lang="en-GB" sz="2400" dirty="0"/>
              <a:t>Interrogate</a:t>
            </a:r>
            <a:endParaRPr lang="en-GB" sz="2400" dirty="0"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</a:pP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823621"/>
            <a:ext cx="6203785" cy="988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Monaco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Assessment task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4319" y="4396111"/>
            <a:ext cx="2912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457200" y="1618812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Read </a:t>
            </a:r>
            <a:r>
              <a:rPr lang="en-GB" sz="2000" dirty="0"/>
              <a:t>the email instructions  carefully, so that you understand exactly what you have to do. Highlight any instructions that you have been given.</a:t>
            </a:r>
          </a:p>
          <a:p>
            <a:r>
              <a:rPr lang="en-GB" sz="2000" dirty="0"/>
              <a:t>Work through each task completely before moving on to the next. The tasks have to be done in the correct order.</a:t>
            </a:r>
          </a:p>
          <a:p>
            <a:r>
              <a:rPr lang="en-GB" sz="2000" dirty="0"/>
              <a:t>Remember you can use the 'Help' function; this is located on the toolbar at the top of the screen.</a:t>
            </a:r>
          </a:p>
          <a:p>
            <a:r>
              <a:rPr lang="en-GB" sz="2000" dirty="0"/>
              <a:t>Make sure that your name is on all the printouts that you produce.</a:t>
            </a:r>
          </a:p>
          <a:p>
            <a:r>
              <a:rPr lang="en-GB" sz="2000" dirty="0"/>
              <a:t>If you have time, check back through all your answers.</a:t>
            </a:r>
          </a:p>
          <a:p>
            <a:r>
              <a:rPr lang="en-GB" sz="2000" dirty="0"/>
              <a:t>If you think you're getting stuck, just slow down. Take a deep breath and remember what you've learnt in this unit. You have all the skills you need to complete this activity successfully!</a:t>
            </a:r>
          </a:p>
          <a:p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23381" y="91676"/>
            <a:ext cx="7120617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Create a database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</a:t>
            </a:r>
            <a:r>
              <a:rPr lang="en-GB" sz="2000" dirty="0" smtClean="0">
                <a:solidFill>
                  <a:srgbClr val="FFFF00"/>
                </a:solidFill>
              </a:rPr>
              <a:t>tables</a:t>
            </a: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r>
              <a:rPr lang="en-GB" sz="2000" dirty="0">
                <a:solidFill>
                  <a:srgbClr val="FFFF00"/>
                </a:solidFill>
              </a:rPr>
              <a:t>Create queries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reports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1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256" y="79453"/>
            <a:ext cx="1818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65454"/>
              </p:ext>
            </p:extLst>
          </p:nvPr>
        </p:nvGraphicFramePr>
        <p:xfrm>
          <a:off x="368491" y="2133600"/>
          <a:ext cx="846161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92"/>
                <a:gridCol w="6390718"/>
              </a:tblGrid>
              <a:tr h="105330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3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make judgements about digital content when evaluating and repurposing it for a given audience. 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filters or can perform single criteria searches for information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  <a:tr h="110440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MOST</a:t>
                      </a:r>
                      <a:endParaRPr lang="en-GB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(Level 4)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and evaluate data and information, and I know that poor quality data leads to unreliable results, and inaccurate conclusions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more complex searches for information e.g. using Boolean and relational operators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4992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(Level 5)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evaluate the appropriateness of digital devices, internet services and application software to achieve given goals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Query data on one table using a typical query language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87661" y="1023757"/>
            <a:ext cx="59686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Check your progress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3381" y="91676"/>
            <a:ext cx="7120617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Create a database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</a:t>
            </a:r>
            <a:r>
              <a:rPr lang="en-GB" sz="2000" dirty="0" smtClean="0">
                <a:solidFill>
                  <a:srgbClr val="FFFF00"/>
                </a:solidFill>
              </a:rPr>
              <a:t>tables</a:t>
            </a: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r>
              <a:rPr lang="en-GB" sz="2000" dirty="0">
                <a:solidFill>
                  <a:srgbClr val="FFFF00"/>
                </a:solidFill>
              </a:rPr>
              <a:t>Create queries</a:t>
            </a:r>
          </a:p>
          <a:p>
            <a:r>
              <a:rPr lang="en-GB" sz="2000" dirty="0">
                <a:solidFill>
                  <a:srgbClr val="FFFF00"/>
                </a:solidFill>
              </a:rPr>
              <a:t>Create reports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3369</TotalTime>
  <Words>323</Words>
  <Application>Microsoft Office PowerPoint</Application>
  <PresentationFormat>On-screen Show (4:3)</PresentationFormat>
  <Paragraphs>111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Do it now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Marchant</dc:creator>
  <cp:lastModifiedBy>Estelle Marchant</cp:lastModifiedBy>
  <cp:revision>149</cp:revision>
  <dcterms:created xsi:type="dcterms:W3CDTF">2013-09-15T10:17:44Z</dcterms:created>
  <dcterms:modified xsi:type="dcterms:W3CDTF">2014-03-23T18:13:38Z</dcterms:modified>
</cp:coreProperties>
</file>